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3"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48" autoAdjust="0"/>
    <p:restoredTop sz="94444"/>
  </p:normalViewPr>
  <p:slideViewPr>
    <p:cSldViewPr snapToGrid="0" snapToObjects="1">
      <p:cViewPr>
        <p:scale>
          <a:sx n="80" d="100"/>
          <a:sy n="80" d="100"/>
        </p:scale>
        <p:origin x="152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lide to use">
    <p:spTree>
      <p:nvGrpSpPr>
        <p:cNvPr id="1" name=""/>
        <p:cNvGrpSpPr/>
        <p:nvPr/>
      </p:nvGrpSpPr>
      <p:grpSpPr>
        <a:xfrm>
          <a:off x="0" y="0"/>
          <a:ext cx="0" cy="0"/>
          <a:chOff x="0" y="0"/>
          <a:chExt cx="0" cy="0"/>
        </a:xfrm>
      </p:grpSpPr>
      <p:sp>
        <p:nvSpPr>
          <p:cNvPr id="2" name="Title 1"/>
          <p:cNvSpPr>
            <a:spLocks noGrp="1"/>
          </p:cNvSpPr>
          <p:nvPr>
            <p:ph type="ctrTitle"/>
          </p:nvPr>
        </p:nvSpPr>
        <p:spPr>
          <a:xfrm>
            <a:off x="3468688" y="1"/>
            <a:ext cx="5612132" cy="619218"/>
          </a:xfrm>
          <a:prstGeom prst="rect">
            <a:avLst/>
          </a:prstGeom>
        </p:spPr>
        <p:txBody>
          <a:bodyPr anchor="ctr" anchorCtr="0"/>
          <a:lstStyle>
            <a:lvl1pPr algn="r">
              <a:defRPr sz="1800"/>
            </a:lvl1pPr>
          </a:lstStyle>
          <a:p>
            <a:r>
              <a:rPr lang="en-GB" dirty="0" smtClean="0"/>
              <a:t>Click to edit Master title style</a:t>
            </a:r>
            <a:endParaRPr lang="en-US" dirty="0"/>
          </a:p>
        </p:txBody>
      </p:sp>
      <p:sp>
        <p:nvSpPr>
          <p:cNvPr id="4" name="Date Placeholder 3"/>
          <p:cNvSpPr>
            <a:spLocks noGrp="1"/>
          </p:cNvSpPr>
          <p:nvPr>
            <p:ph type="dt" sz="half" idx="10"/>
          </p:nvPr>
        </p:nvSpPr>
        <p:spPr>
          <a:xfrm>
            <a:off x="61650" y="6584420"/>
            <a:ext cx="2133600" cy="273580"/>
          </a:xfrm>
          <a:prstGeom prst="rect">
            <a:avLst/>
          </a:prstGeom>
        </p:spPr>
        <p:txBody>
          <a:bodyPr/>
          <a:lstStyle>
            <a:lvl1pPr>
              <a:defRPr sz="1000">
                <a:solidFill>
                  <a:schemeClr val="bg1">
                    <a:lumMod val="50000"/>
                  </a:schemeClr>
                </a:solidFill>
              </a:defRPr>
            </a:lvl1pPr>
          </a:lstStyle>
          <a:p>
            <a:fld id="{31EBCA27-CB84-8D49-874E-9EDC7851510D}" type="datetimeFigureOut">
              <a:rPr lang="en-US" smtClean="0"/>
              <a:pPr/>
              <a:t>2/22/18</a:t>
            </a:fld>
            <a:endParaRPr lang="en-US" dirty="0"/>
          </a:p>
        </p:txBody>
      </p:sp>
      <p:sp>
        <p:nvSpPr>
          <p:cNvPr id="6" name="Slide Number Placeholder 5"/>
          <p:cNvSpPr>
            <a:spLocks noGrp="1"/>
          </p:cNvSpPr>
          <p:nvPr>
            <p:ph type="sldNum" sz="quarter" idx="12"/>
          </p:nvPr>
        </p:nvSpPr>
        <p:spPr>
          <a:xfrm>
            <a:off x="6941121" y="6584420"/>
            <a:ext cx="2133600" cy="273580"/>
          </a:xfrm>
          <a:prstGeom prst="rect">
            <a:avLst/>
          </a:prstGeom>
        </p:spPr>
        <p:txBody>
          <a:bodyPr/>
          <a:lstStyle>
            <a:lvl1pPr algn="r">
              <a:defRPr sz="1000">
                <a:solidFill>
                  <a:srgbClr val="7F7F7F"/>
                </a:solidFill>
              </a:defRPr>
            </a:lvl1pPr>
          </a:lstStyle>
          <a:p>
            <a:fld id="{42475A2F-8722-FA45-A6C8-C2EB0741BAE8}" type="slidenum">
              <a:rPr lang="en-US" smtClean="0"/>
              <a:pPr/>
              <a:t>‹#›</a:t>
            </a:fld>
            <a:endParaRPr lang="en-US" dirty="0"/>
          </a:p>
        </p:txBody>
      </p:sp>
    </p:spTree>
    <p:extLst>
      <p:ext uri="{BB962C8B-B14F-4D97-AF65-F5344CB8AC3E}">
        <p14:creationId xmlns:p14="http://schemas.microsoft.com/office/powerpoint/2010/main" val="399376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1EBCA27-CB84-8D49-874E-9EDC7851510D}" type="datetimeFigureOut">
              <a:rPr lang="en-US" smtClean="0"/>
              <a:t>2/22/18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2475A2F-8722-FA45-A6C8-C2EB0741BAE8}" type="slidenum">
              <a:rPr lang="en-US" smtClean="0"/>
              <a:t>‹#›</a:t>
            </a:fld>
            <a:endParaRPr lang="en-US" dirty="0"/>
          </a:p>
        </p:txBody>
      </p:sp>
    </p:spTree>
    <p:extLst>
      <p:ext uri="{BB962C8B-B14F-4D97-AF65-F5344CB8AC3E}">
        <p14:creationId xmlns:p14="http://schemas.microsoft.com/office/powerpoint/2010/main" val="115333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1EBCA27-CB84-8D49-874E-9EDC7851510D}" type="datetimeFigureOut">
              <a:rPr lang="en-US" smtClean="0"/>
              <a:t>2/22/18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2475A2F-8722-FA45-A6C8-C2EB0741BAE8}" type="slidenum">
              <a:rPr lang="en-US" smtClean="0"/>
              <a:t>‹#›</a:t>
            </a:fld>
            <a:endParaRPr lang="en-US" dirty="0"/>
          </a:p>
        </p:txBody>
      </p:sp>
    </p:spTree>
    <p:extLst>
      <p:ext uri="{BB962C8B-B14F-4D97-AF65-F5344CB8AC3E}">
        <p14:creationId xmlns:p14="http://schemas.microsoft.com/office/powerpoint/2010/main" val="126879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61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29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62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29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843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88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9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8994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NHS HEE Digital LA Lockup No padding.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4947" y="159867"/>
            <a:ext cx="1332014" cy="308055"/>
          </a:xfrm>
          <a:prstGeom prst="rect">
            <a:avLst/>
          </a:prstGeom>
        </p:spPr>
      </p:pic>
      <p:cxnSp>
        <p:nvCxnSpPr>
          <p:cNvPr id="14" name="Straight Connector 13"/>
          <p:cNvCxnSpPr/>
          <p:nvPr userDrawn="1"/>
        </p:nvCxnSpPr>
        <p:spPr>
          <a:xfrm>
            <a:off x="0" y="628849"/>
            <a:ext cx="9144000" cy="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sp>
        <p:nvSpPr>
          <p:cNvPr id="16" name="Date Placeholder 3"/>
          <p:cNvSpPr>
            <a:spLocks noGrp="1"/>
          </p:cNvSpPr>
          <p:nvPr>
            <p:ph type="dt" sz="half" idx="2"/>
          </p:nvPr>
        </p:nvSpPr>
        <p:spPr>
          <a:xfrm>
            <a:off x="61650" y="6584420"/>
            <a:ext cx="2133600" cy="273580"/>
          </a:xfrm>
          <a:prstGeom prst="rect">
            <a:avLst/>
          </a:prstGeom>
        </p:spPr>
        <p:txBody>
          <a:bodyPr/>
          <a:lstStyle>
            <a:lvl1pPr>
              <a:defRPr sz="1000">
                <a:solidFill>
                  <a:schemeClr val="bg1">
                    <a:lumMod val="50000"/>
                  </a:schemeClr>
                </a:solidFill>
              </a:defRPr>
            </a:lvl1pPr>
          </a:lstStyle>
          <a:p>
            <a:fld id="{31EBCA27-CB84-8D49-874E-9EDC7851510D}" type="datetimeFigureOut">
              <a:rPr lang="en-US" smtClean="0"/>
              <a:pPr/>
              <a:t>2/22/18</a:t>
            </a:fld>
            <a:endParaRPr lang="en-US" dirty="0"/>
          </a:p>
        </p:txBody>
      </p:sp>
      <p:sp>
        <p:nvSpPr>
          <p:cNvPr id="17" name="Slide Number Placeholder 5"/>
          <p:cNvSpPr>
            <a:spLocks noGrp="1"/>
          </p:cNvSpPr>
          <p:nvPr>
            <p:ph type="sldNum" sz="quarter" idx="4"/>
          </p:nvPr>
        </p:nvSpPr>
        <p:spPr>
          <a:xfrm>
            <a:off x="6941121" y="6584420"/>
            <a:ext cx="2133600" cy="273580"/>
          </a:xfrm>
          <a:prstGeom prst="rect">
            <a:avLst/>
          </a:prstGeom>
        </p:spPr>
        <p:txBody>
          <a:bodyPr/>
          <a:lstStyle>
            <a:lvl1pPr algn="r">
              <a:defRPr sz="1000">
                <a:solidFill>
                  <a:srgbClr val="7F7F7F"/>
                </a:solidFill>
              </a:defRPr>
            </a:lvl1pPr>
          </a:lstStyle>
          <a:p>
            <a:fld id="{42475A2F-8722-FA45-A6C8-C2EB0741BAE8}" type="slidenum">
              <a:rPr lang="en-US" smtClean="0"/>
              <a:pPr/>
              <a:t>‹#›</a:t>
            </a:fld>
            <a:endParaRPr lang="en-US" dirty="0"/>
          </a:p>
        </p:txBody>
      </p:sp>
    </p:spTree>
    <p:extLst>
      <p:ext uri="{BB962C8B-B14F-4D97-AF65-F5344CB8AC3E}">
        <p14:creationId xmlns:p14="http://schemas.microsoft.com/office/powerpoint/2010/main" val="1601075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62480"/>
            <a:ext cx="2032088" cy="61955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050" b="1" dirty="0" smtClean="0">
                <a:solidFill>
                  <a:schemeClr val="tx2"/>
                </a:solidFill>
              </a:rPr>
              <a:t>APPROACH</a:t>
            </a:r>
            <a:endParaRPr lang="en-US" sz="1050" b="1" dirty="0" smtClean="0">
              <a:solidFill>
                <a:schemeClr val="tx2"/>
              </a:solidFill>
            </a:endParaRPr>
          </a:p>
          <a:p>
            <a:endParaRPr lang="en-US" sz="900" dirty="0" smtClean="0">
              <a:solidFill>
                <a:srgbClr val="000000"/>
              </a:solidFill>
            </a:endParaRPr>
          </a:p>
          <a:p>
            <a:pPr marL="171450" indent="-171450">
              <a:buFont typeface="Wingdings" charset="2"/>
              <a:buChar char="§"/>
            </a:pPr>
            <a:r>
              <a:rPr lang="en-US" sz="900" dirty="0" smtClean="0">
                <a:solidFill>
                  <a:schemeClr val="bg1">
                    <a:lumMod val="50000"/>
                  </a:schemeClr>
                </a:solidFill>
              </a:rPr>
              <a:t>feel </a:t>
            </a:r>
            <a:r>
              <a:rPr lang="en-US" sz="900" dirty="0">
                <a:solidFill>
                  <a:schemeClr val="bg1">
                    <a:lumMod val="50000"/>
                  </a:schemeClr>
                </a:solidFill>
              </a:rPr>
              <a:t>free ask questions as we go along, with the exception of</a:t>
            </a:r>
            <a:r>
              <a:rPr lang="en-US" sz="900" dirty="0" smtClean="0">
                <a:solidFill>
                  <a:schemeClr val="bg1">
                    <a:lumMod val="50000"/>
                  </a:schemeClr>
                </a:solidFill>
              </a:rPr>
              <a:t>…</a:t>
            </a:r>
          </a:p>
          <a:p>
            <a:pPr marL="171450" indent="-171450">
              <a:buFont typeface="Wingdings" charset="2"/>
              <a:buChar char="§"/>
            </a:pPr>
            <a:endParaRPr lang="en-US" sz="900" dirty="0">
              <a:solidFill>
                <a:schemeClr val="bg1">
                  <a:lumMod val="50000"/>
                </a:schemeClr>
              </a:solidFill>
            </a:endParaRPr>
          </a:p>
          <a:p>
            <a:pPr marL="171450" indent="-171450">
              <a:buFont typeface="Wingdings" charset="2"/>
              <a:buChar char="§"/>
            </a:pPr>
            <a:r>
              <a:rPr lang="en-US" sz="900" dirty="0">
                <a:solidFill>
                  <a:schemeClr val="bg1">
                    <a:lumMod val="50000"/>
                  </a:schemeClr>
                </a:solidFill>
              </a:rPr>
              <a:t>questions about delivery of functionality, we cannot make any estimates or guarantees as part of this </a:t>
            </a:r>
            <a:r>
              <a:rPr lang="en-US" sz="900" dirty="0" smtClean="0">
                <a:solidFill>
                  <a:schemeClr val="bg1">
                    <a:lumMod val="50000"/>
                  </a:schemeClr>
                </a:solidFill>
              </a:rPr>
              <a:t>conversation</a:t>
            </a:r>
          </a:p>
          <a:p>
            <a:pPr marL="171450" indent="-171450">
              <a:buFont typeface="Wingdings" charset="2"/>
              <a:buChar char="§"/>
            </a:pPr>
            <a:endParaRPr lang="en-US" sz="900" dirty="0">
              <a:solidFill>
                <a:schemeClr val="bg1">
                  <a:lumMod val="50000"/>
                </a:schemeClr>
              </a:solidFill>
            </a:endParaRPr>
          </a:p>
          <a:p>
            <a:pPr marL="171450" indent="-171450">
              <a:buFont typeface="Wingdings" charset="2"/>
              <a:buChar char="§"/>
            </a:pPr>
            <a:r>
              <a:rPr lang="en-US" sz="900" dirty="0">
                <a:solidFill>
                  <a:schemeClr val="bg1">
                    <a:lumMod val="50000"/>
                  </a:schemeClr>
                </a:solidFill>
              </a:rPr>
              <a:t>where we can’t answer, we’ll make a note of it and </a:t>
            </a:r>
            <a:r>
              <a:rPr lang="en-US" sz="900" dirty="0" smtClean="0">
                <a:solidFill>
                  <a:schemeClr val="bg1">
                    <a:lumMod val="50000"/>
                  </a:schemeClr>
                </a:solidFill>
              </a:rPr>
              <a:t>answer later</a:t>
            </a:r>
          </a:p>
          <a:p>
            <a:pPr marL="171450" indent="-171450">
              <a:buFont typeface="Wingdings" charset="2"/>
              <a:buChar char="§"/>
            </a:pPr>
            <a:endParaRPr lang="en-US" sz="900" dirty="0">
              <a:solidFill>
                <a:schemeClr val="bg1">
                  <a:lumMod val="50000"/>
                </a:schemeClr>
              </a:solidFill>
            </a:endParaRPr>
          </a:p>
          <a:p>
            <a:pPr marL="171450" indent="-171450">
              <a:buFont typeface="Wingdings" charset="2"/>
              <a:buChar char="§"/>
            </a:pPr>
            <a:r>
              <a:rPr lang="en-US" sz="900" dirty="0">
                <a:solidFill>
                  <a:schemeClr val="bg1">
                    <a:lumMod val="50000"/>
                  </a:schemeClr>
                </a:solidFill>
              </a:rPr>
              <a:t>the outputs will be shared once all the calls are </a:t>
            </a:r>
            <a:r>
              <a:rPr lang="en-US" sz="900" dirty="0" smtClean="0">
                <a:solidFill>
                  <a:schemeClr val="bg1">
                    <a:lumMod val="50000"/>
                  </a:schemeClr>
                </a:solidFill>
              </a:rPr>
              <a:t>held</a:t>
            </a:r>
          </a:p>
          <a:p>
            <a:pPr marL="171450" indent="-171450">
              <a:buFont typeface="Wingdings" charset="2"/>
              <a:buChar char="§"/>
            </a:pPr>
            <a:endParaRPr lang="en-US" sz="900" dirty="0">
              <a:solidFill>
                <a:schemeClr val="bg1">
                  <a:lumMod val="50000"/>
                </a:schemeClr>
              </a:solidFill>
            </a:endParaRPr>
          </a:p>
          <a:p>
            <a:pPr marL="171450" indent="-171450">
              <a:buFont typeface="Wingdings" charset="2"/>
              <a:buChar char="§"/>
            </a:pPr>
            <a:r>
              <a:rPr lang="en-US" sz="900" dirty="0">
                <a:solidFill>
                  <a:schemeClr val="bg1">
                    <a:lumMod val="50000"/>
                  </a:schemeClr>
                </a:solidFill>
              </a:rPr>
              <a:t>the higher the tangible/average impact across all local offices, the higher consideration it will be given in terms of development </a:t>
            </a:r>
            <a:r>
              <a:rPr lang="en-US" sz="900" dirty="0" smtClean="0">
                <a:solidFill>
                  <a:schemeClr val="bg1">
                    <a:lumMod val="50000"/>
                  </a:schemeClr>
                </a:solidFill>
              </a:rPr>
              <a:t>priorities</a:t>
            </a:r>
          </a:p>
          <a:p>
            <a:pPr marL="171450" indent="-171450">
              <a:buFont typeface="Wingdings" charset="2"/>
              <a:buChar char="§"/>
            </a:pPr>
            <a:endParaRPr lang="en-US" sz="900" dirty="0">
              <a:solidFill>
                <a:schemeClr val="bg1">
                  <a:lumMod val="50000"/>
                </a:schemeClr>
              </a:solidFill>
            </a:endParaRPr>
          </a:p>
          <a:p>
            <a:pPr marL="171450" indent="-171450">
              <a:buFont typeface="Wingdings" charset="2"/>
              <a:buChar char="§"/>
            </a:pPr>
            <a:r>
              <a:rPr lang="en-US" sz="900" dirty="0" smtClean="0">
                <a:solidFill>
                  <a:schemeClr val="bg1">
                    <a:lumMod val="50000"/>
                  </a:schemeClr>
                </a:solidFill>
              </a:rPr>
              <a:t>everything discussed will </a:t>
            </a:r>
            <a:r>
              <a:rPr lang="en-US" sz="900" dirty="0">
                <a:solidFill>
                  <a:schemeClr val="bg1">
                    <a:lumMod val="50000"/>
                  </a:schemeClr>
                </a:solidFill>
              </a:rPr>
              <a:t>have an associated FAQ and/or be highlighted via training</a:t>
            </a:r>
          </a:p>
          <a:p>
            <a:endParaRPr lang="en-US" sz="900" dirty="0" smtClean="0">
              <a:solidFill>
                <a:schemeClr val="bg1">
                  <a:lumMod val="75000"/>
                </a:schemeClr>
              </a:solidFill>
            </a:endParaRPr>
          </a:p>
          <a:p>
            <a:r>
              <a:rPr lang="en-US" sz="1050" b="1" dirty="0" smtClean="0">
                <a:solidFill>
                  <a:schemeClr val="bg1">
                    <a:lumMod val="75000"/>
                  </a:schemeClr>
                </a:solidFill>
              </a:rPr>
              <a:t>-----------------------------------------</a:t>
            </a:r>
          </a:p>
          <a:p>
            <a:endParaRPr lang="en-US" sz="1050" b="1" dirty="0">
              <a:solidFill>
                <a:schemeClr val="accent6"/>
              </a:solidFill>
            </a:endParaRPr>
          </a:p>
          <a:p>
            <a:endParaRPr lang="en-US" sz="1050" b="1" dirty="0" smtClean="0">
              <a:solidFill>
                <a:schemeClr val="accent6"/>
              </a:solidFill>
            </a:endParaRPr>
          </a:p>
          <a:p>
            <a:r>
              <a:rPr lang="en-US" sz="1050" b="1" dirty="0" smtClean="0">
                <a:solidFill>
                  <a:schemeClr val="accent6"/>
                </a:solidFill>
              </a:rPr>
              <a:t>TIS TEAM</a:t>
            </a:r>
            <a:endParaRPr lang="en-US" sz="1050" b="1" dirty="0">
              <a:solidFill>
                <a:schemeClr val="accent6"/>
              </a:solidFill>
            </a:endParaRPr>
          </a:p>
          <a:p>
            <a:endParaRPr lang="en-US" sz="900" b="1" dirty="0"/>
          </a:p>
          <a:p>
            <a:r>
              <a:rPr lang="en-US" sz="900" b="1" dirty="0" smtClean="0">
                <a:solidFill>
                  <a:schemeClr val="bg1">
                    <a:lumMod val="50000"/>
                  </a:schemeClr>
                </a:solidFill>
              </a:rPr>
              <a:t>Product Development</a:t>
            </a:r>
          </a:p>
          <a:p>
            <a:pPr marL="171450" indent="-171450">
              <a:buFont typeface="Wingdings" charset="2"/>
              <a:buChar char="§"/>
            </a:pPr>
            <a:r>
              <a:rPr lang="en-US" sz="900" dirty="0" smtClean="0">
                <a:solidFill>
                  <a:schemeClr val="bg1">
                    <a:lumMod val="50000"/>
                  </a:schemeClr>
                </a:solidFill>
              </a:rPr>
              <a:t>Joanne Watson</a:t>
            </a:r>
          </a:p>
          <a:p>
            <a:pPr marL="171450" indent="-171450">
              <a:buFont typeface="Wingdings" charset="2"/>
              <a:buChar char="§"/>
            </a:pPr>
            <a:r>
              <a:rPr lang="en-US" sz="900" dirty="0" smtClean="0">
                <a:solidFill>
                  <a:schemeClr val="bg1">
                    <a:lumMod val="50000"/>
                  </a:schemeClr>
                </a:solidFill>
              </a:rPr>
              <a:t>Alistair Pringle</a:t>
            </a:r>
          </a:p>
          <a:p>
            <a:pPr marL="171450" indent="-171450">
              <a:buFont typeface="Wingdings" charset="2"/>
              <a:buChar char="§"/>
            </a:pPr>
            <a:r>
              <a:rPr lang="en-US" sz="900" dirty="0" smtClean="0">
                <a:solidFill>
                  <a:schemeClr val="bg1">
                    <a:lumMod val="50000"/>
                  </a:schemeClr>
                </a:solidFill>
              </a:rPr>
              <a:t>Ashley </a:t>
            </a:r>
            <a:r>
              <a:rPr lang="en-US" sz="900" dirty="0" err="1" smtClean="0">
                <a:solidFill>
                  <a:schemeClr val="bg1">
                    <a:lumMod val="50000"/>
                  </a:schemeClr>
                </a:solidFill>
              </a:rPr>
              <a:t>Ransoo</a:t>
            </a:r>
            <a:endParaRPr lang="en-US" sz="900" dirty="0" smtClean="0">
              <a:solidFill>
                <a:schemeClr val="bg1">
                  <a:lumMod val="50000"/>
                </a:schemeClr>
              </a:solidFill>
            </a:endParaRPr>
          </a:p>
          <a:p>
            <a:pPr marL="171450" indent="-171450">
              <a:buFont typeface="Wingdings" charset="2"/>
              <a:buChar char="§"/>
            </a:pPr>
            <a:r>
              <a:rPr lang="en-US" sz="900" dirty="0" smtClean="0">
                <a:solidFill>
                  <a:schemeClr val="bg1">
                    <a:lumMod val="50000"/>
                  </a:schemeClr>
                </a:solidFill>
              </a:rPr>
              <a:t>Ify Onyenokwe-Orhiunu</a:t>
            </a:r>
          </a:p>
          <a:p>
            <a:endParaRPr lang="en-US" sz="900" dirty="0">
              <a:solidFill>
                <a:schemeClr val="bg1">
                  <a:lumMod val="50000"/>
                </a:schemeClr>
              </a:solidFill>
            </a:endParaRPr>
          </a:p>
          <a:p>
            <a:r>
              <a:rPr lang="en-US" sz="900" b="1" dirty="0" smtClean="0">
                <a:solidFill>
                  <a:schemeClr val="bg1">
                    <a:lumMod val="50000"/>
                  </a:schemeClr>
                </a:solidFill>
              </a:rPr>
              <a:t>Programme Management</a:t>
            </a:r>
          </a:p>
          <a:p>
            <a:pPr marL="171450" indent="-171450">
              <a:buFont typeface="Arial" charset="0"/>
              <a:buChar char="•"/>
            </a:pPr>
            <a:r>
              <a:rPr lang="en-US" sz="900" dirty="0" smtClean="0">
                <a:solidFill>
                  <a:schemeClr val="bg1">
                    <a:lumMod val="50000"/>
                  </a:schemeClr>
                </a:solidFill>
              </a:rPr>
              <a:t>Ben </a:t>
            </a:r>
            <a:r>
              <a:rPr lang="en-US" sz="900" dirty="0" err="1" smtClean="0">
                <a:solidFill>
                  <a:schemeClr val="bg1">
                    <a:lumMod val="50000"/>
                  </a:schemeClr>
                </a:solidFill>
              </a:rPr>
              <a:t>Witton</a:t>
            </a:r>
            <a:endParaRPr lang="en-US" sz="900" dirty="0" smtClean="0">
              <a:solidFill>
                <a:schemeClr val="bg1">
                  <a:lumMod val="50000"/>
                </a:schemeClr>
              </a:solidFill>
            </a:endParaRPr>
          </a:p>
          <a:p>
            <a:pPr marL="171450" indent="-171450">
              <a:buFont typeface="Arial" charset="0"/>
              <a:buChar char="•"/>
            </a:pPr>
            <a:r>
              <a:rPr lang="en-US" sz="900" dirty="0" smtClean="0">
                <a:solidFill>
                  <a:schemeClr val="bg1">
                    <a:lumMod val="50000"/>
                  </a:schemeClr>
                </a:solidFill>
              </a:rPr>
              <a:t>Rob Pink</a:t>
            </a:r>
            <a:endParaRPr lang="en-US" sz="900" dirty="0">
              <a:solidFill>
                <a:schemeClr val="bg1">
                  <a:lumMod val="50000"/>
                </a:schemeClr>
              </a:solidFill>
            </a:endParaRPr>
          </a:p>
          <a:p>
            <a:endParaRPr lang="en-US" sz="900" dirty="0">
              <a:solidFill>
                <a:schemeClr val="tx1"/>
              </a:solidFill>
            </a:endParaRPr>
          </a:p>
          <a:p>
            <a:endParaRPr lang="en-US" sz="900" dirty="0" smtClean="0">
              <a:solidFill>
                <a:schemeClr val="tx1"/>
              </a:solidFill>
            </a:endParaRPr>
          </a:p>
          <a:p>
            <a:endParaRPr lang="en-US" sz="900" dirty="0" smtClean="0">
              <a:solidFill>
                <a:schemeClr val="tx1"/>
              </a:solidFill>
            </a:endParaRPr>
          </a:p>
          <a:p>
            <a:endParaRPr lang="en-US" sz="900" dirty="0">
              <a:solidFill>
                <a:schemeClr val="tx1"/>
              </a:solidFill>
            </a:endParaRPr>
          </a:p>
        </p:txBody>
      </p:sp>
      <p:sp>
        <p:nvSpPr>
          <p:cNvPr id="5" name="TextBox 4"/>
          <p:cNvSpPr txBox="1"/>
          <p:nvPr/>
        </p:nvSpPr>
        <p:spPr>
          <a:xfrm>
            <a:off x="4572000" y="152144"/>
            <a:ext cx="4572000" cy="307777"/>
          </a:xfrm>
          <a:prstGeom prst="rect">
            <a:avLst/>
          </a:prstGeom>
          <a:noFill/>
        </p:spPr>
        <p:txBody>
          <a:bodyPr wrap="square" rtlCol="0">
            <a:spAutoFit/>
          </a:bodyPr>
          <a:lstStyle/>
          <a:p>
            <a:pPr algn="r"/>
            <a:r>
              <a:rPr lang="en-US" sz="1400" dirty="0" smtClean="0">
                <a:solidFill>
                  <a:srgbClr val="7F7F7F"/>
                </a:solidFill>
              </a:rPr>
              <a:t>TIS MVP Workarounds – Meeting Outline</a:t>
            </a:r>
            <a:endParaRPr lang="en-US" sz="1400" dirty="0">
              <a:solidFill>
                <a:srgbClr val="7F7F7F"/>
              </a:solidFill>
            </a:endParaRPr>
          </a:p>
        </p:txBody>
      </p:sp>
      <p:sp>
        <p:nvSpPr>
          <p:cNvPr id="16" name="TextBox 15"/>
          <p:cNvSpPr txBox="1"/>
          <p:nvPr/>
        </p:nvSpPr>
        <p:spPr>
          <a:xfrm>
            <a:off x="2203478" y="5881077"/>
            <a:ext cx="6730474" cy="461665"/>
          </a:xfrm>
          <a:prstGeom prst="rect">
            <a:avLst/>
          </a:prstGeom>
          <a:solidFill>
            <a:schemeClr val="bg2"/>
          </a:solidFill>
        </p:spPr>
        <p:txBody>
          <a:bodyPr wrap="square" rtlCol="0">
            <a:spAutoFit/>
          </a:bodyPr>
          <a:lstStyle/>
          <a:p>
            <a:pPr algn="ctr"/>
            <a:r>
              <a:rPr lang="en-US" sz="1200" b="1" dirty="0" smtClean="0"/>
              <a:t>The overall output for these workaround sessions will be detailed in tickets on JIRA for those who have access, also shared via email after all the calls have been held</a:t>
            </a:r>
            <a:endParaRPr lang="en-US" sz="1200" b="1" dirty="0"/>
          </a:p>
        </p:txBody>
      </p:sp>
      <p:sp>
        <p:nvSpPr>
          <p:cNvPr id="8" name="TextBox 7"/>
          <p:cNvSpPr txBox="1"/>
          <p:nvPr/>
        </p:nvSpPr>
        <p:spPr>
          <a:xfrm>
            <a:off x="2203478" y="879231"/>
            <a:ext cx="6730474" cy="4401205"/>
          </a:xfrm>
          <a:prstGeom prst="rect">
            <a:avLst/>
          </a:prstGeom>
          <a:noFill/>
        </p:spPr>
        <p:txBody>
          <a:bodyPr wrap="square" rtlCol="0">
            <a:spAutoFit/>
          </a:bodyPr>
          <a:lstStyle/>
          <a:p>
            <a:r>
              <a:rPr lang="en-GB" sz="1200" b="1" dirty="0" smtClean="0"/>
              <a:t>AGENDA</a:t>
            </a:r>
          </a:p>
          <a:p>
            <a:endParaRPr lang="en-GB" sz="1200" dirty="0"/>
          </a:p>
          <a:p>
            <a:pPr marL="228600" indent="-228600">
              <a:buFont typeface="+mj-lt"/>
              <a:buAutoNum type="arabicPeriod"/>
            </a:pPr>
            <a:r>
              <a:rPr lang="en-GB" sz="1200" dirty="0" smtClean="0"/>
              <a:t>Introductions</a:t>
            </a:r>
            <a:r>
              <a:rPr lang="en-GB" sz="1200" dirty="0"/>
              <a:t> </a:t>
            </a:r>
            <a:endParaRPr lang="en-GB" sz="1200" dirty="0" smtClean="0"/>
          </a:p>
          <a:p>
            <a:pPr marL="228600" indent="-228600">
              <a:buFont typeface="+mj-lt"/>
              <a:buAutoNum type="arabicPeriod"/>
            </a:pPr>
            <a:endParaRPr lang="en-GB" sz="1200" dirty="0" smtClean="0"/>
          </a:p>
          <a:p>
            <a:pPr marL="228600" indent="-228600">
              <a:buFont typeface="+mj-lt"/>
              <a:buAutoNum type="arabicPeriod"/>
            </a:pPr>
            <a:r>
              <a:rPr lang="en-GB" sz="1200" dirty="0" smtClean="0"/>
              <a:t>We’ve </a:t>
            </a:r>
            <a:r>
              <a:rPr lang="en-GB" sz="1200" dirty="0"/>
              <a:t>scheduling these meetings to discuss your feedback for the current MVP scope, and how the delivery team can support you ahead of the full functionality of TIS being made available to </a:t>
            </a:r>
            <a:r>
              <a:rPr lang="en-GB" sz="1200" dirty="0" smtClean="0"/>
              <a:t>you</a:t>
            </a:r>
          </a:p>
          <a:p>
            <a:pPr marL="228600" indent="-228600">
              <a:buFont typeface="+mj-lt"/>
              <a:buAutoNum type="arabicPeriod"/>
            </a:pPr>
            <a:endParaRPr lang="en-GB" sz="1200" dirty="0" smtClean="0"/>
          </a:p>
          <a:p>
            <a:pPr marL="228600" indent="-228600">
              <a:buFont typeface="+mj-lt"/>
              <a:buAutoNum type="arabicPeriod"/>
            </a:pPr>
            <a:r>
              <a:rPr lang="en-GB" sz="1200" dirty="0"/>
              <a:t>W</a:t>
            </a:r>
            <a:r>
              <a:rPr lang="en-GB" sz="1200" dirty="0" smtClean="0"/>
              <a:t>e </a:t>
            </a:r>
            <a:r>
              <a:rPr lang="en-GB" sz="1200" dirty="0"/>
              <a:t>can walk through </a:t>
            </a:r>
            <a:r>
              <a:rPr lang="en-GB" sz="1200" dirty="0" smtClean="0"/>
              <a:t>component </a:t>
            </a:r>
            <a:r>
              <a:rPr lang="en-GB" sz="1200" dirty="0"/>
              <a:t>by </a:t>
            </a:r>
            <a:r>
              <a:rPr lang="en-GB" sz="1200" dirty="0" smtClean="0"/>
              <a:t>component</a:t>
            </a:r>
          </a:p>
          <a:p>
            <a:pPr marL="685800" lvl="1" indent="-228600">
              <a:buFont typeface="Wingdings" charset="2"/>
              <a:buChar char="§"/>
            </a:pPr>
            <a:r>
              <a:rPr lang="en-GB" sz="1200" dirty="0" smtClean="0"/>
              <a:t>Filters </a:t>
            </a:r>
            <a:r>
              <a:rPr lang="en-GB" sz="1200" dirty="0"/>
              <a:t>applied as we don’t need to review these - they either have no user impact, or are </a:t>
            </a:r>
            <a:r>
              <a:rPr lang="en-GB" sz="1200" dirty="0" smtClean="0"/>
              <a:t>planned </a:t>
            </a:r>
            <a:r>
              <a:rPr lang="en-GB" sz="1200" dirty="0"/>
              <a:t>to be available for go live</a:t>
            </a:r>
          </a:p>
          <a:p>
            <a:pPr lvl="2"/>
            <a:r>
              <a:rPr lang="en-GB" sz="1000" i="1" dirty="0" smtClean="0"/>
              <a:t>Column </a:t>
            </a:r>
            <a:r>
              <a:rPr lang="en-GB" sz="1000" i="1" dirty="0"/>
              <a:t>A: no epics</a:t>
            </a:r>
          </a:p>
          <a:p>
            <a:pPr lvl="2"/>
            <a:r>
              <a:rPr lang="en-GB" sz="1000" i="1" dirty="0" smtClean="0"/>
              <a:t>Column </a:t>
            </a:r>
            <a:r>
              <a:rPr lang="en-GB" sz="1000" i="1" dirty="0"/>
              <a:t>F: no “DevOps”, “Intrepid Data Migration”, Platform Services”, “Project Delivery” </a:t>
            </a:r>
          </a:p>
          <a:p>
            <a:pPr lvl="2"/>
            <a:r>
              <a:rPr lang="en-GB" sz="1000" i="1" dirty="0" smtClean="0"/>
              <a:t>Column </a:t>
            </a:r>
            <a:r>
              <a:rPr lang="en-GB" sz="1000" i="1" dirty="0"/>
              <a:t>G: no “in progress” or “current sprint”, “</a:t>
            </a:r>
            <a:r>
              <a:rPr lang="en-GB" sz="1000" i="1" dirty="0" smtClean="0"/>
              <a:t>N/A”</a:t>
            </a:r>
          </a:p>
          <a:p>
            <a:endParaRPr lang="en-GB" sz="1200" dirty="0"/>
          </a:p>
          <a:p>
            <a:pPr marL="228600" indent="-228600">
              <a:buFont typeface="+mj-lt"/>
              <a:buAutoNum type="arabicPeriod" startAt="4"/>
            </a:pPr>
            <a:r>
              <a:rPr lang="en-GB" sz="1200" dirty="0"/>
              <a:t>A</a:t>
            </a:r>
            <a:r>
              <a:rPr lang="en-GB" sz="1200" dirty="0" smtClean="0"/>
              <a:t>gree</a:t>
            </a:r>
            <a:r>
              <a:rPr lang="en-GB" sz="1200" dirty="0"/>
              <a:t>: data quality/resource impact indication, workaround owner, key dates where applicable</a:t>
            </a:r>
          </a:p>
          <a:p>
            <a:r>
              <a:rPr lang="en-GB" sz="1200" dirty="0" smtClean="0"/>
              <a:t>		</a:t>
            </a:r>
            <a:r>
              <a:rPr lang="en-GB" sz="1100" i="1" dirty="0" smtClean="0"/>
              <a:t>High </a:t>
            </a:r>
            <a:r>
              <a:rPr lang="en-GB" sz="1100" i="1" dirty="0"/>
              <a:t>= feasible for 1 week</a:t>
            </a:r>
          </a:p>
          <a:p>
            <a:r>
              <a:rPr lang="en-GB" sz="1100" i="1" dirty="0" smtClean="0"/>
              <a:t>		Medium </a:t>
            </a:r>
            <a:r>
              <a:rPr lang="en-GB" sz="1100" i="1" dirty="0"/>
              <a:t>= feasible for 2-4 weeks</a:t>
            </a:r>
          </a:p>
          <a:p>
            <a:r>
              <a:rPr lang="en-GB" sz="1100" i="1" dirty="0" smtClean="0"/>
              <a:t>		Low </a:t>
            </a:r>
            <a:r>
              <a:rPr lang="en-GB" sz="1100" i="1" dirty="0"/>
              <a:t>= feasible for 1 month </a:t>
            </a:r>
            <a:r>
              <a:rPr lang="en-GB" sz="1100" i="1" dirty="0" smtClean="0"/>
              <a:t>+</a:t>
            </a:r>
          </a:p>
          <a:p>
            <a:endParaRPr lang="en-GB" sz="1200" dirty="0"/>
          </a:p>
          <a:p>
            <a:pPr marL="228600" indent="-228600">
              <a:buFont typeface="+mj-lt"/>
              <a:buAutoNum type="arabicPeriod" startAt="5"/>
            </a:pPr>
            <a:r>
              <a:rPr lang="en-GB" sz="1200" dirty="0"/>
              <a:t>C</a:t>
            </a:r>
            <a:r>
              <a:rPr lang="en-GB" sz="1200" dirty="0" smtClean="0"/>
              <a:t>onclusion</a:t>
            </a:r>
            <a:r>
              <a:rPr lang="en-GB" sz="1200" dirty="0"/>
              <a:t> </a:t>
            </a:r>
          </a:p>
          <a:p>
            <a:pPr marL="628650" lvl="1" indent="-171450">
              <a:buFont typeface="Wingdings" charset="2"/>
              <a:buChar char="§"/>
            </a:pPr>
            <a:r>
              <a:rPr lang="en-GB" sz="1200" dirty="0" smtClean="0"/>
              <a:t>Shared understanding of impacts</a:t>
            </a:r>
            <a:endParaRPr lang="en-GB" sz="1200" dirty="0"/>
          </a:p>
          <a:p>
            <a:pPr marL="628650" lvl="1" indent="-171450">
              <a:buFont typeface="Wingdings" charset="2"/>
              <a:buChar char="§"/>
            </a:pPr>
            <a:r>
              <a:rPr lang="en-GB" sz="1200" dirty="0"/>
              <a:t>prioritisation will take these impacts into account </a:t>
            </a:r>
            <a:r>
              <a:rPr lang="en-GB" sz="1200" dirty="0" smtClean="0"/>
              <a:t>for </a:t>
            </a:r>
            <a:r>
              <a:rPr lang="en-GB" sz="1200" dirty="0"/>
              <a:t>all users</a:t>
            </a:r>
          </a:p>
          <a:p>
            <a:pPr marL="628650" lvl="1" indent="-171450">
              <a:buFont typeface="Wingdings" charset="2"/>
              <a:buChar char="§"/>
            </a:pPr>
            <a:r>
              <a:rPr lang="en-GB" sz="1200" dirty="0" smtClean="0"/>
              <a:t>Regular progress updates will be provided</a:t>
            </a:r>
            <a:endParaRPr lang="en-GB" sz="1200" dirty="0"/>
          </a:p>
        </p:txBody>
      </p:sp>
    </p:spTree>
    <p:extLst>
      <p:ext uri="{BB962C8B-B14F-4D97-AF65-F5344CB8AC3E}">
        <p14:creationId xmlns:p14="http://schemas.microsoft.com/office/powerpoint/2010/main" val="307291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lumMod val="50000"/>
                  </a:schemeClr>
                </a:solidFill>
              </a:rPr>
              <a:t>Workaround Categories</a:t>
            </a:r>
            <a:endParaRPr lang="en-GB" dirty="0">
              <a:solidFill>
                <a:schemeClr val="bg1">
                  <a:lumMod val="50000"/>
                </a:schemeClr>
              </a:solidFill>
            </a:endParaRPr>
          </a:p>
        </p:txBody>
      </p:sp>
      <p:sp>
        <p:nvSpPr>
          <p:cNvPr id="3" name="TextBox 2"/>
          <p:cNvSpPr txBox="1"/>
          <p:nvPr/>
        </p:nvSpPr>
        <p:spPr>
          <a:xfrm>
            <a:off x="140677" y="826477"/>
            <a:ext cx="8739554" cy="5816977"/>
          </a:xfrm>
          <a:prstGeom prst="rect">
            <a:avLst/>
          </a:prstGeom>
          <a:noFill/>
        </p:spPr>
        <p:txBody>
          <a:bodyPr wrap="square" rtlCol="0">
            <a:spAutoFit/>
          </a:bodyPr>
          <a:lstStyle/>
          <a:p>
            <a:r>
              <a:rPr lang="en-GB" sz="1200" b="1" dirty="0" smtClean="0"/>
              <a:t>Each Workaround has been classified just to make it easier to group and consume</a:t>
            </a:r>
          </a:p>
          <a:p>
            <a:endParaRPr lang="en-GB" sz="1200" dirty="0" smtClean="0"/>
          </a:p>
          <a:p>
            <a:endParaRPr lang="en-GB" sz="1200" dirty="0"/>
          </a:p>
          <a:p>
            <a:r>
              <a:rPr lang="en-GB" sz="1200" b="1" dirty="0" smtClean="0"/>
              <a:t>DONE</a:t>
            </a:r>
            <a:r>
              <a:rPr lang="en-GB" sz="1200" dirty="0" smtClean="0"/>
              <a:t>				since </a:t>
            </a:r>
            <a:r>
              <a:rPr lang="en-GB" sz="1200" dirty="0"/>
              <a:t>this list was collated, this item has been completed by developers and is awaiting release</a:t>
            </a:r>
          </a:p>
          <a:p>
            <a:endParaRPr lang="en-GB" sz="1200" b="1" dirty="0"/>
          </a:p>
          <a:p>
            <a:r>
              <a:rPr lang="en-GB" sz="1200" b="1" dirty="0" smtClean="0"/>
              <a:t>CURRENT SPRINT		</a:t>
            </a:r>
            <a:r>
              <a:rPr lang="en-GB" sz="1200" dirty="0" smtClean="0"/>
              <a:t>this </a:t>
            </a:r>
            <a:r>
              <a:rPr lang="en-GB" sz="1200" dirty="0"/>
              <a:t>item is underway</a:t>
            </a:r>
          </a:p>
          <a:p>
            <a:endParaRPr lang="en-GB" sz="1200" dirty="0" smtClean="0"/>
          </a:p>
          <a:p>
            <a:r>
              <a:rPr lang="en-GB" sz="1200" b="1" dirty="0"/>
              <a:t>IN </a:t>
            </a:r>
            <a:r>
              <a:rPr lang="en-GB" sz="1200" b="1" dirty="0" smtClean="0"/>
              <a:t>PROGRESS		</a:t>
            </a:r>
            <a:r>
              <a:rPr lang="en-GB" sz="1200" dirty="0" smtClean="0"/>
              <a:t>this </a:t>
            </a:r>
            <a:r>
              <a:rPr lang="en-GB" sz="1200" dirty="0"/>
              <a:t>item is underway (started after the list was compiled</a:t>
            </a:r>
            <a:r>
              <a:rPr lang="en-GB" sz="1200" dirty="0" smtClean="0"/>
              <a:t>)</a:t>
            </a:r>
            <a:endParaRPr lang="en-GB" sz="1200" dirty="0"/>
          </a:p>
          <a:p>
            <a:endParaRPr lang="en-GB" sz="1200" dirty="0"/>
          </a:p>
          <a:p>
            <a:r>
              <a:rPr lang="en-GB" sz="1200" b="1" dirty="0" smtClean="0"/>
              <a:t>NONE</a:t>
            </a:r>
            <a:r>
              <a:rPr lang="en-GB" sz="1200" dirty="0" smtClean="0"/>
              <a:t>				no </a:t>
            </a:r>
            <a:r>
              <a:rPr lang="en-GB" sz="1200" dirty="0"/>
              <a:t>workaround is possible, these items are high </a:t>
            </a:r>
            <a:r>
              <a:rPr lang="en-GB" sz="1200" dirty="0" smtClean="0"/>
              <a:t>priority</a:t>
            </a:r>
          </a:p>
          <a:p>
            <a:endParaRPr lang="en-GB" sz="1200" dirty="0"/>
          </a:p>
          <a:p>
            <a:r>
              <a:rPr lang="en-GB" sz="1200" b="1" dirty="0" smtClean="0"/>
              <a:t>N/A</a:t>
            </a:r>
            <a:r>
              <a:rPr lang="en-GB" sz="1200" dirty="0" smtClean="0"/>
              <a:t>				no </a:t>
            </a:r>
            <a:r>
              <a:rPr lang="en-GB" sz="1200" dirty="0"/>
              <a:t>workaround required as it has no impact on usability of the </a:t>
            </a:r>
            <a:r>
              <a:rPr lang="en-GB" sz="1200" dirty="0" smtClean="0"/>
              <a:t>system</a:t>
            </a:r>
          </a:p>
          <a:p>
            <a:endParaRPr lang="en-GB" sz="1200" dirty="0"/>
          </a:p>
          <a:p>
            <a:r>
              <a:rPr lang="en-GB" sz="1200" b="1" dirty="0" smtClean="0"/>
              <a:t>TBC</a:t>
            </a:r>
            <a:r>
              <a:rPr lang="en-GB" sz="1200" dirty="0" smtClean="0"/>
              <a:t> 				we are still working through the impact with the wider development team</a:t>
            </a:r>
          </a:p>
          <a:p>
            <a:endParaRPr lang="en-GB" sz="1200" dirty="0"/>
          </a:p>
          <a:p>
            <a:r>
              <a:rPr lang="en-GB" sz="1200" b="1" dirty="0"/>
              <a:t>SUPPORTED IN </a:t>
            </a:r>
            <a:r>
              <a:rPr lang="en-GB" sz="1200" b="1" dirty="0" smtClean="0"/>
              <a:t>TIS	</a:t>
            </a:r>
            <a:r>
              <a:rPr lang="en-GB" sz="1200" dirty="0" smtClean="0"/>
              <a:t>this </a:t>
            </a:r>
            <a:r>
              <a:rPr lang="en-GB" sz="1200" dirty="0"/>
              <a:t>is another way of achieving this </a:t>
            </a:r>
            <a:r>
              <a:rPr lang="en-GB" sz="1200" dirty="0" smtClean="0"/>
              <a:t>item</a:t>
            </a:r>
          </a:p>
          <a:p>
            <a:endParaRPr lang="en-GB" sz="1200" dirty="0"/>
          </a:p>
          <a:p>
            <a:r>
              <a:rPr lang="en-GB" sz="1200" b="1" dirty="0"/>
              <a:t>HICOM MODULE </a:t>
            </a:r>
            <a:r>
              <a:rPr lang="en-GB" sz="1200" dirty="0"/>
              <a:t>	</a:t>
            </a:r>
            <a:r>
              <a:rPr lang="en-GB" sz="1200" dirty="0" smtClean="0"/>
              <a:t>	this </a:t>
            </a:r>
            <a:r>
              <a:rPr lang="en-GB" sz="1200" dirty="0"/>
              <a:t>will be delivered via a </a:t>
            </a:r>
            <a:r>
              <a:rPr lang="en-GB" sz="1200" dirty="0" err="1"/>
              <a:t>Hicom</a:t>
            </a:r>
            <a:r>
              <a:rPr lang="en-GB" sz="1200" dirty="0"/>
              <a:t> </a:t>
            </a:r>
            <a:r>
              <a:rPr lang="en-GB" sz="1200" dirty="0" smtClean="0"/>
              <a:t>module</a:t>
            </a:r>
          </a:p>
          <a:p>
            <a:endParaRPr lang="en-GB" sz="1200" dirty="0"/>
          </a:p>
          <a:p>
            <a:r>
              <a:rPr lang="en-GB" sz="1200" b="1" dirty="0" smtClean="0"/>
              <a:t>AUDIT LOG			</a:t>
            </a:r>
            <a:r>
              <a:rPr lang="en-GB" sz="1200" dirty="0" smtClean="0"/>
              <a:t>the information required can be viewed using the audit log capability, either via the Developers or 				through a UI tool</a:t>
            </a:r>
          </a:p>
          <a:p>
            <a:endParaRPr lang="en-GB" sz="1200" dirty="0" smtClean="0"/>
          </a:p>
          <a:p>
            <a:r>
              <a:rPr lang="en-GB" sz="1200" b="1" dirty="0" smtClean="0"/>
              <a:t>REPORTING</a:t>
            </a:r>
            <a:r>
              <a:rPr lang="en-GB" sz="1200" dirty="0" smtClean="0"/>
              <a:t>			the </a:t>
            </a:r>
            <a:r>
              <a:rPr lang="en-GB" sz="1200" dirty="0"/>
              <a:t>reporting capability will support this </a:t>
            </a:r>
            <a:r>
              <a:rPr lang="en-GB" sz="1200" dirty="0" smtClean="0"/>
              <a:t>item</a:t>
            </a:r>
          </a:p>
          <a:p>
            <a:endParaRPr lang="en-GB" sz="1200" dirty="0"/>
          </a:p>
          <a:p>
            <a:r>
              <a:rPr lang="en-GB" sz="1200" b="1" dirty="0" smtClean="0"/>
              <a:t>SPREADSHEET</a:t>
            </a:r>
            <a:r>
              <a:rPr lang="en-GB" sz="1200" dirty="0"/>
              <a:t>	</a:t>
            </a:r>
            <a:r>
              <a:rPr lang="en-GB" sz="1200" dirty="0" smtClean="0"/>
              <a:t>	the data will have to be managed via an offline tool such as a spreadsheet</a:t>
            </a:r>
          </a:p>
          <a:p>
            <a:endParaRPr lang="en-GB" sz="1200" dirty="0"/>
          </a:p>
          <a:p>
            <a:r>
              <a:rPr lang="en-GB" sz="1200" b="1" dirty="0" smtClean="0"/>
              <a:t>FAQ / TRAINING		</a:t>
            </a:r>
            <a:r>
              <a:rPr lang="en-GB" sz="1200" dirty="0" smtClean="0"/>
              <a:t>training and help materials will be provided to guide users</a:t>
            </a:r>
          </a:p>
          <a:p>
            <a:endParaRPr lang="en-GB" sz="1200" dirty="0"/>
          </a:p>
          <a:p>
            <a:r>
              <a:rPr lang="en-GB" sz="1200" b="1" dirty="0" smtClean="0"/>
              <a:t>NFRs</a:t>
            </a:r>
            <a:r>
              <a:rPr lang="en-GB" sz="1200" dirty="0"/>
              <a:t>	</a:t>
            </a:r>
            <a:r>
              <a:rPr lang="en-GB" sz="1200" dirty="0" smtClean="0"/>
              <a:t>			this is an non functional requirement and development is ongoing</a:t>
            </a:r>
          </a:p>
          <a:p>
            <a:endParaRPr lang="en-GB" sz="1200" dirty="0"/>
          </a:p>
          <a:p>
            <a:r>
              <a:rPr lang="en-GB" sz="1200" b="1" dirty="0" smtClean="0"/>
              <a:t>OTHER</a:t>
            </a:r>
            <a:r>
              <a:rPr lang="en-GB" sz="1200" dirty="0"/>
              <a:t>	</a:t>
            </a:r>
            <a:r>
              <a:rPr lang="en-GB" sz="1200" dirty="0" smtClean="0"/>
              <a:t>		there is a specific workaround defined for this item</a:t>
            </a:r>
            <a:endParaRPr lang="en-GB" sz="1200" dirty="0"/>
          </a:p>
        </p:txBody>
      </p:sp>
    </p:spTree>
    <p:extLst>
      <p:ext uri="{BB962C8B-B14F-4D97-AF65-F5344CB8AC3E}">
        <p14:creationId xmlns:p14="http://schemas.microsoft.com/office/powerpoint/2010/main" val="68545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lumMod val="50000"/>
                  </a:schemeClr>
                </a:solidFill>
              </a:rPr>
              <a:t>Spreadsheet</a:t>
            </a:r>
            <a:endParaRPr lang="en-GB" dirty="0">
              <a:solidFill>
                <a:schemeClr val="bg1">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5706"/>
            <a:ext cx="9144000" cy="843010"/>
          </a:xfrm>
          <a:prstGeom prst="rect">
            <a:avLst/>
          </a:prstGeom>
        </p:spPr>
      </p:pic>
      <p:sp>
        <p:nvSpPr>
          <p:cNvPr id="6" name="TextBox 5"/>
          <p:cNvSpPr txBox="1"/>
          <p:nvPr/>
        </p:nvSpPr>
        <p:spPr>
          <a:xfrm>
            <a:off x="176463" y="786063"/>
            <a:ext cx="8646695" cy="523220"/>
          </a:xfrm>
          <a:prstGeom prst="rect">
            <a:avLst/>
          </a:prstGeom>
          <a:noFill/>
        </p:spPr>
        <p:txBody>
          <a:bodyPr wrap="square" rtlCol="0">
            <a:spAutoFit/>
          </a:bodyPr>
          <a:lstStyle/>
          <a:p>
            <a:r>
              <a:rPr lang="en-GB" sz="1400" dirty="0" smtClean="0"/>
              <a:t>This spreadsheet has been compiled from an extract of JIRA our ticket management tool, it contains P1 to P3 tickets as of </a:t>
            </a:r>
            <a:r>
              <a:rPr lang="en-GB" sz="1400" smtClean="0"/>
              <a:t>14</a:t>
            </a:r>
            <a:r>
              <a:rPr lang="en-GB" sz="1400" baseline="30000" smtClean="0"/>
              <a:t>th</a:t>
            </a:r>
            <a:r>
              <a:rPr lang="en-GB" sz="1400" smtClean="0"/>
              <a:t> February</a:t>
            </a:r>
            <a:endParaRPr lang="en-GB" sz="1400" dirty="0"/>
          </a:p>
        </p:txBody>
      </p:sp>
      <p:sp>
        <p:nvSpPr>
          <p:cNvPr id="7" name="TextBox 6"/>
          <p:cNvSpPr txBox="1"/>
          <p:nvPr/>
        </p:nvSpPr>
        <p:spPr>
          <a:xfrm>
            <a:off x="176463" y="2871537"/>
            <a:ext cx="8646695" cy="2862322"/>
          </a:xfrm>
          <a:prstGeom prst="rect">
            <a:avLst/>
          </a:prstGeom>
          <a:noFill/>
        </p:spPr>
        <p:txBody>
          <a:bodyPr wrap="square" rtlCol="0">
            <a:spAutoFit/>
          </a:bodyPr>
          <a:lstStyle/>
          <a:p>
            <a:r>
              <a:rPr lang="en-GB" sz="1200" dirty="0" smtClean="0"/>
              <a:t>The key columns for you are:</a:t>
            </a:r>
          </a:p>
          <a:p>
            <a:endParaRPr lang="en-GB" sz="1200" dirty="0"/>
          </a:p>
          <a:p>
            <a:r>
              <a:rPr lang="en-GB" sz="1200" dirty="0" smtClean="0"/>
              <a:t>Column C – indicates the ticket title</a:t>
            </a:r>
          </a:p>
          <a:p>
            <a:endParaRPr lang="en-GB" sz="1200" dirty="0" smtClean="0"/>
          </a:p>
          <a:p>
            <a:r>
              <a:rPr lang="en-GB" sz="1200" dirty="0" smtClean="0"/>
              <a:t>Column G – indicates the classification of workaround needed</a:t>
            </a:r>
          </a:p>
          <a:p>
            <a:endParaRPr lang="en-GB" sz="1200" dirty="0" smtClean="0"/>
          </a:p>
          <a:p>
            <a:r>
              <a:rPr lang="en-GB" sz="1200" dirty="0" smtClean="0"/>
              <a:t>Column H – indicates any additional information related to that workaround</a:t>
            </a:r>
          </a:p>
          <a:p>
            <a:endParaRPr lang="en-GB" sz="1200" dirty="0" smtClean="0"/>
          </a:p>
          <a:p>
            <a:r>
              <a:rPr lang="en-GB" sz="1200" dirty="0" smtClean="0"/>
              <a:t>Column I – who should own the workaround implementation (TIS / LO / Other)</a:t>
            </a:r>
          </a:p>
          <a:p>
            <a:endParaRPr lang="en-GB" sz="1200" dirty="0" smtClean="0"/>
          </a:p>
          <a:p>
            <a:r>
              <a:rPr lang="en-GB" sz="1200" dirty="0" smtClean="0"/>
              <a:t>Column J – key dates that will impact the feasibility of a ticket</a:t>
            </a:r>
          </a:p>
          <a:p>
            <a:endParaRPr lang="en-GB" sz="1200" dirty="0" smtClean="0"/>
          </a:p>
          <a:p>
            <a:r>
              <a:rPr lang="en-GB" sz="1200" dirty="0" smtClean="0"/>
              <a:t>Column K – how long this can be supported from existing resource</a:t>
            </a:r>
          </a:p>
          <a:p>
            <a:endParaRPr lang="en-GB" sz="1200" dirty="0" smtClean="0"/>
          </a:p>
          <a:p>
            <a:r>
              <a:rPr lang="en-GB" sz="1200" dirty="0" smtClean="0"/>
              <a:t>Column L – how long data quality risk can be accepted</a:t>
            </a:r>
            <a:endParaRPr lang="en-GB" sz="1200" dirty="0"/>
          </a:p>
        </p:txBody>
      </p:sp>
    </p:spTree>
    <p:extLst>
      <p:ext uri="{BB962C8B-B14F-4D97-AF65-F5344CB8AC3E}">
        <p14:creationId xmlns:p14="http://schemas.microsoft.com/office/powerpoint/2010/main" val="1093765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HS">
      <a:dk1>
        <a:sysClr val="windowText" lastClr="000000"/>
      </a:dk1>
      <a:lt1>
        <a:sysClr val="window" lastClr="FFFFFF"/>
      </a:lt1>
      <a:dk2>
        <a:srgbClr val="00395D"/>
      </a:dk2>
      <a:lt2>
        <a:srgbClr val="E7ECED"/>
      </a:lt2>
      <a:accent1>
        <a:srgbClr val="003086"/>
      </a:accent1>
      <a:accent2>
        <a:srgbClr val="005EB7"/>
      </a:accent2>
      <a:accent3>
        <a:srgbClr val="0072CD"/>
      </a:accent3>
      <a:accent4>
        <a:srgbClr val="41B5E1"/>
      </a:accent4>
      <a:accent5>
        <a:srgbClr val="7C2855"/>
      </a:accent5>
      <a:accent6>
        <a:srgbClr val="AD2573"/>
      </a:accent6>
      <a:hlink>
        <a:srgbClr val="EC8A00"/>
      </a:hlink>
      <a:folHlink>
        <a:srgbClr val="78BE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2036</TotalTime>
  <Words>279</Words>
  <Application>Microsoft Macintosh PowerPoint</Application>
  <PresentationFormat>On-screen Show (4:3)</PresentationFormat>
  <Paragraphs>101</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Wingdings</vt:lpstr>
      <vt:lpstr>Arial</vt:lpstr>
      <vt:lpstr>Office Theme</vt:lpstr>
      <vt:lpstr>PowerPoint Presentation</vt:lpstr>
      <vt:lpstr>Workaround Categories</vt:lpstr>
      <vt:lpstr>Spreadsheet</vt:lpstr>
    </vt:vector>
  </TitlesOfParts>
  <Company>HEE NHS</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Leech</dc:creator>
  <cp:lastModifiedBy>Ify Onyenokwe-Orhiunu</cp:lastModifiedBy>
  <cp:revision>96</cp:revision>
  <dcterms:created xsi:type="dcterms:W3CDTF">2018-01-22T11:21:04Z</dcterms:created>
  <dcterms:modified xsi:type="dcterms:W3CDTF">2018-02-23T11:03:19Z</dcterms:modified>
</cp:coreProperties>
</file>