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70" r:id="rId5"/>
    <p:sldId id="288" r:id="rId6"/>
    <p:sldId id="291" r:id="rId7"/>
    <p:sldId id="30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0D6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08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75A6-9484-450B-853B-638959694D03}" type="datetimeFigureOut">
              <a:rPr lang="en-US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791D3-1908-43A7-A694-AB2BD6B3AC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1A1-AD8A-4E01-AD3A-7E84A929E66F}" type="datetime1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9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10D3-8946-42E7-8D72-148D2FAFBD99}" type="datetime1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D249-99B6-4203-9376-147ADAC4CF1A}" type="datetime1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2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5005" y="6324452"/>
            <a:ext cx="2133600" cy="365125"/>
          </a:xfrm>
        </p:spPr>
        <p:txBody>
          <a:bodyPr/>
          <a:lstStyle/>
          <a:p>
            <a:fld id="{BB2960C2-B0AD-4639-A451-5C75174D309E}" type="datetime1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5502" y="6366982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111" y="6313820"/>
            <a:ext cx="1304261" cy="365125"/>
          </a:xfrm>
        </p:spPr>
        <p:txBody>
          <a:bodyPr/>
          <a:lstStyle>
            <a:lvl1pPr algn="l">
              <a:defRPr/>
            </a:lvl1pPr>
          </a:lstStyle>
          <a:p>
            <a:fld id="{575A3ECC-5006-4A69-A66F-FA56A140E8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9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9A89-5610-485A-8916-8278D7E7C247}" type="datetime1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9FDB-20B3-408F-B469-4C0B3C5E8DF1}" type="datetime1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4A3-6F95-4ABF-95D4-6906816166F3}" type="datetime1">
              <a:rPr lang="en-GB" smtClean="0"/>
              <a:t>31/08/2017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0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C17C-6743-44C4-A0D3-A6066CD16318}" type="datetime1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C229-17A3-487A-A946-D58DCBA80168}" type="datetime1">
              <a:rPr lang="en-GB" smtClean="0"/>
              <a:t>31/08/2017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FE26-A2E3-4F64-9517-0FBA8FC892E8}" type="datetime1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1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A0C7-7A3E-49DB-A1D7-C750FC343D06}" type="datetime1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C8F3-3A17-4E4D-9ABD-0DFA8AEF81EB}" type="datetime1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3ECC-5006-4A69-A66F-FA56A140E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5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37312"/>
            <a:ext cx="1873072" cy="372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46"/>
            <a:ext cx="9144000" cy="57668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1" y="6173454"/>
            <a:ext cx="2456846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>
                <a:latin typeface="Arial"/>
                <a:cs typeface="Arial"/>
              </a:rPr>
              <a:t>Roadmap </a:t>
            </a:r>
            <a:r>
              <a:rPr lang="en-GB" sz="2400" b="1" dirty="0" smtClean="0">
                <a:latin typeface="Arial"/>
                <a:cs typeface="Arial"/>
              </a:rPr>
              <a:t>Plans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34201" y="6240016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31/08/2017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82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490066"/>
          </a:xfrm>
        </p:spPr>
        <p:txBody>
          <a:bodyPr>
            <a:normAutofit/>
          </a:bodyPr>
          <a:lstStyle/>
          <a:p>
            <a:pPr algn="l"/>
            <a:r>
              <a:rPr lang="en-GB" sz="2400" b="1">
                <a:latin typeface="Arial"/>
                <a:cs typeface="Arial"/>
              </a:rPr>
              <a:t>Project management approach</a:t>
            </a:r>
            <a:endParaRPr lang="en-GB" sz="24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37312"/>
            <a:ext cx="1873072" cy="37203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323528" y="726313"/>
            <a:ext cx="8496944" cy="38391"/>
          </a:xfrm>
          <a:prstGeom prst="line">
            <a:avLst/>
          </a:prstGeom>
          <a:ln w="3175" cmpd="sng">
            <a:solidFill>
              <a:srgbClr val="0D60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" y="1871691"/>
            <a:ext cx="7114874" cy="42796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635" y="839449"/>
            <a:ext cx="711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illustrates how projects fit within the Strategic outcomes of the programme. Each project contributes the overall strategic success of the programme.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6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490066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latin typeface="Arial"/>
                <a:cs typeface="Arial"/>
              </a:rPr>
              <a:t>Planning levels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37312"/>
            <a:ext cx="1873072" cy="37203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323528" y="726313"/>
            <a:ext cx="8496944" cy="38391"/>
          </a:xfrm>
          <a:prstGeom prst="line">
            <a:avLst/>
          </a:prstGeom>
          <a:ln w="3175" cmpd="sng">
            <a:solidFill>
              <a:srgbClr val="0D60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839449"/>
            <a:ext cx="84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the purpose of the TIS programme, planning is defined as follows: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26711"/>
              </p:ext>
            </p:extLst>
          </p:nvPr>
        </p:nvGraphicFramePr>
        <p:xfrm>
          <a:off x="393032" y="1283526"/>
          <a:ext cx="820553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49">
                  <a:extLst>
                    <a:ext uri="{9D8B030D-6E8A-4147-A177-3AD203B41FA5}">
                      <a16:colId xmlns:a16="http://schemas.microsoft.com/office/drawing/2014/main" val="2112262716"/>
                    </a:ext>
                  </a:extLst>
                </a:gridCol>
                <a:gridCol w="4374208">
                  <a:extLst>
                    <a:ext uri="{9D8B030D-6E8A-4147-A177-3AD203B41FA5}">
                      <a16:colId xmlns:a16="http://schemas.microsoft.com/office/drawing/2014/main" val="620819982"/>
                    </a:ext>
                  </a:extLst>
                </a:gridCol>
                <a:gridCol w="2735179">
                  <a:extLst>
                    <a:ext uri="{9D8B030D-6E8A-4147-A177-3AD203B41FA5}">
                      <a16:colId xmlns:a16="http://schemas.microsoft.com/office/drawing/2014/main" val="214730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Plan</a:t>
                      </a:r>
                      <a:r>
                        <a:rPr lang="en-GB" baseline="0" dirty="0" smtClean="0"/>
                        <a:t>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06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Roadmap</a:t>
                      </a:r>
                      <a:r>
                        <a:rPr lang="en-GB" dirty="0"/>
                        <a:t> – “a plan on a page” showing major and key deliverables and helps describe what the programme </a:t>
                      </a:r>
                      <a:r>
                        <a:rPr lang="en-GB" dirty="0" smtClean="0"/>
                        <a:t>is.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SRO, Board and wider organisation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Programme Plan </a:t>
                      </a:r>
                      <a:r>
                        <a:rPr lang="en-GB" dirty="0"/>
                        <a:t>– All major activities and deliverables with dependencies between (not within) projects and between the programme and other HEE </a:t>
                      </a:r>
                      <a:r>
                        <a:rPr lang="en-GB" dirty="0" smtClean="0"/>
                        <a:t>programmes.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SRO, Board, programme team and senior organisation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6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Project plans </a:t>
                      </a:r>
                      <a:r>
                        <a:rPr lang="en-GB" dirty="0"/>
                        <a:t>– Details the </a:t>
                      </a:r>
                      <a:r>
                        <a:rPr lang="en-GB" dirty="0" smtClean="0"/>
                        <a:t>precise activities </a:t>
                      </a:r>
                      <a:r>
                        <a:rPr lang="en-GB" dirty="0"/>
                        <a:t>to produce the outputs within the duration of the </a:t>
                      </a:r>
                      <a:r>
                        <a:rPr lang="en-GB" dirty="0" smtClean="0"/>
                        <a:t>project. </a:t>
                      </a:r>
                      <a:r>
                        <a:rPr lang="en-GB" baseline="0" dirty="0" smtClean="0"/>
                        <a:t> Dependencies are task-level within and between projects.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managers and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43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Sprint-level plans </a:t>
                      </a:r>
                      <a:r>
                        <a:rPr lang="en-GB" dirty="0"/>
                        <a:t>– These detail the “story-driven” deliverables within the sprint cycles that are usually two </a:t>
                      </a:r>
                      <a:r>
                        <a:rPr lang="en-GB" dirty="0" smtClean="0"/>
                        <a:t>weeks.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Internal to the development teams and linked operational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41509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3ECC-5006-4A69-A66F-FA56A140E8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8" y="117046"/>
            <a:ext cx="8784976" cy="288614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>
                <a:latin typeface="Arial"/>
                <a:cs typeface="Arial"/>
              </a:rPr>
              <a:t>Road map – Indicative plan for product development (TCS)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4" y="6406857"/>
            <a:ext cx="1873072" cy="372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612" y="6313820"/>
            <a:ext cx="384134" cy="341203"/>
          </a:xfrm>
        </p:spPr>
        <p:txBody>
          <a:bodyPr/>
          <a:lstStyle/>
          <a:p>
            <a:fld id="{575A3ECC-5006-4A69-A66F-FA56A140E808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597364" y="876510"/>
            <a:ext cx="353943" cy="5501513"/>
            <a:chOff x="1406100" y="859777"/>
            <a:chExt cx="353943" cy="5245928"/>
          </a:xfrm>
        </p:grpSpPr>
        <p:sp>
          <p:nvSpPr>
            <p:cNvPr id="149" name="Rectangle 148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26</a:t>
              </a:r>
              <a:endParaRPr lang="en-GB" sz="1100" dirty="0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2821495" y="875263"/>
            <a:ext cx="523220" cy="5502759"/>
            <a:chOff x="1406100" y="859777"/>
            <a:chExt cx="523220" cy="5245928"/>
          </a:xfrm>
        </p:grpSpPr>
        <p:sp>
          <p:nvSpPr>
            <p:cNvPr id="305" name="Rectangle 304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1406100" y="859777"/>
              <a:ext cx="523220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2726</a:t>
              </a:r>
              <a:endParaRPr lang="en-GB" sz="1100" dirty="0"/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3046195" y="872592"/>
            <a:ext cx="353943" cy="5505430"/>
            <a:chOff x="1406100" y="859777"/>
            <a:chExt cx="353943" cy="5245928"/>
          </a:xfrm>
        </p:grpSpPr>
        <p:sp>
          <p:nvSpPr>
            <p:cNvPr id="308" name="Rectangle 307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28</a:t>
              </a:r>
              <a:endParaRPr lang="en-GB" sz="1100" dirty="0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3264899" y="875686"/>
            <a:ext cx="353943" cy="5502335"/>
            <a:chOff x="1406100" y="859777"/>
            <a:chExt cx="353943" cy="5245928"/>
          </a:xfrm>
        </p:grpSpPr>
        <p:sp>
          <p:nvSpPr>
            <p:cNvPr id="311" name="Rectangle 310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29</a:t>
              </a:r>
              <a:endParaRPr lang="en-GB" sz="11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3489095" y="875687"/>
            <a:ext cx="523220" cy="5502334"/>
            <a:chOff x="1406100" y="859777"/>
            <a:chExt cx="523220" cy="5245928"/>
          </a:xfrm>
        </p:grpSpPr>
        <p:sp>
          <p:nvSpPr>
            <p:cNvPr id="314" name="Rectangle 313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406100" y="859777"/>
              <a:ext cx="523220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3026</a:t>
              </a:r>
              <a:endParaRPr lang="en-GB" sz="1100" dirty="0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711495" y="876455"/>
            <a:ext cx="523220" cy="5501566"/>
            <a:chOff x="1406100" y="859777"/>
            <a:chExt cx="523220" cy="5245928"/>
          </a:xfrm>
        </p:grpSpPr>
        <p:sp>
          <p:nvSpPr>
            <p:cNvPr id="317" name="Rectangle 316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406100" y="859777"/>
              <a:ext cx="523220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3126</a:t>
              </a:r>
              <a:endParaRPr lang="en-GB" sz="1100" dirty="0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3931237" y="876511"/>
            <a:ext cx="523220" cy="5501510"/>
            <a:chOff x="1406100" y="859777"/>
            <a:chExt cx="523220" cy="5245928"/>
          </a:xfrm>
        </p:grpSpPr>
        <p:sp>
          <p:nvSpPr>
            <p:cNvPr id="320" name="Rectangle 319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406100" y="859777"/>
              <a:ext cx="523220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3226</a:t>
              </a:r>
              <a:endParaRPr lang="en-GB" sz="1100" dirty="0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155937" y="876182"/>
            <a:ext cx="353943" cy="5501839"/>
            <a:chOff x="1406100" y="859777"/>
            <a:chExt cx="353943" cy="5245928"/>
          </a:xfrm>
        </p:grpSpPr>
        <p:sp>
          <p:nvSpPr>
            <p:cNvPr id="323" name="Rectangle 322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33</a:t>
              </a:r>
              <a:endParaRPr lang="en-GB" sz="1100" dirty="0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374641" y="871491"/>
            <a:ext cx="523220" cy="5506530"/>
            <a:chOff x="1406100" y="859777"/>
            <a:chExt cx="523220" cy="5245928"/>
          </a:xfrm>
        </p:grpSpPr>
        <p:sp>
          <p:nvSpPr>
            <p:cNvPr id="326" name="Rectangle 325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1406100" y="859777"/>
              <a:ext cx="523220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3426</a:t>
              </a:r>
              <a:endParaRPr lang="en-GB" sz="1100" dirty="0"/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4593985" y="871491"/>
            <a:ext cx="353943" cy="5506530"/>
            <a:chOff x="1406100" y="859777"/>
            <a:chExt cx="353943" cy="5245928"/>
          </a:xfrm>
        </p:grpSpPr>
        <p:sp>
          <p:nvSpPr>
            <p:cNvPr id="329" name="Rectangle 328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35</a:t>
              </a:r>
              <a:endParaRPr lang="en-GB" sz="1100" dirty="0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819319" y="872259"/>
            <a:ext cx="353943" cy="5505762"/>
            <a:chOff x="1406100" y="859777"/>
            <a:chExt cx="353943" cy="5245928"/>
          </a:xfrm>
        </p:grpSpPr>
        <p:sp>
          <p:nvSpPr>
            <p:cNvPr id="332" name="Rectangle 331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36</a:t>
              </a:r>
              <a:endParaRPr lang="en-GB" sz="1100" dirty="0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040128" y="875249"/>
            <a:ext cx="353943" cy="5502772"/>
            <a:chOff x="1406100" y="859777"/>
            <a:chExt cx="353943" cy="5245928"/>
          </a:xfrm>
        </p:grpSpPr>
        <p:sp>
          <p:nvSpPr>
            <p:cNvPr id="335" name="Rectangle 334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37</a:t>
              </a:r>
              <a:endParaRPr lang="en-GB" sz="1100" dirty="0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5264259" y="876511"/>
            <a:ext cx="353943" cy="5501510"/>
            <a:chOff x="1406100" y="859777"/>
            <a:chExt cx="353943" cy="5245928"/>
          </a:xfrm>
        </p:grpSpPr>
        <p:sp>
          <p:nvSpPr>
            <p:cNvPr id="338" name="Rectangle 337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38</a:t>
              </a:r>
              <a:endParaRPr lang="en-GB" sz="1100" dirty="0"/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488694" y="868945"/>
            <a:ext cx="353943" cy="5501839"/>
            <a:chOff x="1406100" y="859777"/>
            <a:chExt cx="353943" cy="5245928"/>
          </a:xfrm>
        </p:grpSpPr>
        <p:sp>
          <p:nvSpPr>
            <p:cNvPr id="341" name="Rectangle 340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39</a:t>
              </a:r>
              <a:endParaRPr lang="en-GB" sz="1100" dirty="0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5675970" y="870382"/>
            <a:ext cx="492731" cy="5500018"/>
            <a:chOff x="1406100" y="859777"/>
            <a:chExt cx="353943" cy="5245928"/>
          </a:xfrm>
        </p:grpSpPr>
        <p:sp>
          <p:nvSpPr>
            <p:cNvPr id="344" name="Rectangle 343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40</a:t>
              </a:r>
              <a:endParaRPr lang="en-GB" sz="1100" dirty="0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5993909" y="874590"/>
            <a:ext cx="353943" cy="5503429"/>
            <a:chOff x="1406100" y="859777"/>
            <a:chExt cx="353943" cy="5245928"/>
          </a:xfrm>
        </p:grpSpPr>
        <p:sp>
          <p:nvSpPr>
            <p:cNvPr id="347" name="Rectangle 346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41</a:t>
              </a:r>
              <a:endParaRPr lang="en-GB" sz="1100" dirty="0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6215232" y="875359"/>
            <a:ext cx="353943" cy="5502660"/>
            <a:chOff x="1406100" y="859777"/>
            <a:chExt cx="353943" cy="5245928"/>
          </a:xfrm>
        </p:grpSpPr>
        <p:sp>
          <p:nvSpPr>
            <p:cNvPr id="350" name="Rectangle 349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42</a:t>
              </a:r>
              <a:endParaRPr lang="en-GB" sz="1100" dirty="0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6438074" y="875249"/>
            <a:ext cx="353943" cy="5502770"/>
            <a:chOff x="1406100" y="859777"/>
            <a:chExt cx="353943" cy="5245928"/>
          </a:xfrm>
        </p:grpSpPr>
        <p:sp>
          <p:nvSpPr>
            <p:cNvPr id="353" name="Rectangle 352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43</a:t>
              </a:r>
              <a:endParaRPr lang="en-GB" sz="1100" dirty="0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6662774" y="872577"/>
            <a:ext cx="353943" cy="5505442"/>
            <a:chOff x="1406100" y="859777"/>
            <a:chExt cx="353943" cy="5245928"/>
          </a:xfrm>
        </p:grpSpPr>
        <p:sp>
          <p:nvSpPr>
            <p:cNvPr id="356" name="Rectangle 355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44</a:t>
              </a:r>
              <a:endParaRPr lang="en-GB" sz="1100" dirty="0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884744" y="875671"/>
            <a:ext cx="353943" cy="5502347"/>
            <a:chOff x="1406100" y="859777"/>
            <a:chExt cx="353943" cy="5245928"/>
          </a:xfrm>
        </p:grpSpPr>
        <p:sp>
          <p:nvSpPr>
            <p:cNvPr id="359" name="Rectangle 358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45</a:t>
              </a:r>
              <a:endParaRPr lang="en-GB" sz="1100" dirty="0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7108940" y="875672"/>
            <a:ext cx="353943" cy="5502346"/>
            <a:chOff x="1406100" y="859777"/>
            <a:chExt cx="353943" cy="5245928"/>
          </a:xfrm>
        </p:grpSpPr>
        <p:sp>
          <p:nvSpPr>
            <p:cNvPr id="362" name="Rectangle 361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46</a:t>
              </a:r>
              <a:endParaRPr lang="en-GB" sz="1100" dirty="0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7334274" y="876440"/>
            <a:ext cx="353943" cy="5501578"/>
            <a:chOff x="1406100" y="859777"/>
            <a:chExt cx="353943" cy="5245928"/>
          </a:xfrm>
        </p:grpSpPr>
        <p:sp>
          <p:nvSpPr>
            <p:cNvPr id="365" name="Rectangle 364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47</a:t>
              </a:r>
              <a:endParaRPr lang="en-GB" sz="1100" dirty="0"/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7555083" y="874152"/>
            <a:ext cx="353943" cy="5503865"/>
            <a:chOff x="1406100" y="859777"/>
            <a:chExt cx="353943" cy="5245928"/>
          </a:xfrm>
        </p:grpSpPr>
        <p:sp>
          <p:nvSpPr>
            <p:cNvPr id="401" name="Rectangle 400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48</a:t>
              </a:r>
              <a:endParaRPr lang="en-GB" sz="1100" dirty="0"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7780150" y="872655"/>
            <a:ext cx="353943" cy="5505361"/>
            <a:chOff x="1406100" y="859777"/>
            <a:chExt cx="353943" cy="5245928"/>
          </a:xfrm>
        </p:grpSpPr>
        <p:sp>
          <p:nvSpPr>
            <p:cNvPr id="407" name="Rectangle 406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49</a:t>
              </a:r>
              <a:endParaRPr lang="en-GB" sz="1100" dirty="0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8006388" y="875672"/>
            <a:ext cx="353943" cy="5502344"/>
            <a:chOff x="1406100" y="859777"/>
            <a:chExt cx="353943" cy="5245928"/>
          </a:xfrm>
        </p:grpSpPr>
        <p:sp>
          <p:nvSpPr>
            <p:cNvPr id="410" name="Rectangle 409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50</a:t>
              </a:r>
              <a:endParaRPr lang="en-GB" sz="1100" dirty="0"/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8230589" y="875672"/>
            <a:ext cx="353943" cy="5502344"/>
            <a:chOff x="1406100" y="859777"/>
            <a:chExt cx="353943" cy="5245928"/>
          </a:xfrm>
        </p:grpSpPr>
        <p:sp>
          <p:nvSpPr>
            <p:cNvPr id="413" name="Rectangle 412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51</a:t>
              </a:r>
              <a:endParaRPr lang="en-GB" sz="1100" dirty="0"/>
            </a:p>
          </p:txBody>
        </p:sp>
      </p:grpSp>
      <p:grpSp>
        <p:nvGrpSpPr>
          <p:cNvPr id="415" name="Group 414"/>
          <p:cNvGrpSpPr/>
          <p:nvPr/>
        </p:nvGrpSpPr>
        <p:grpSpPr>
          <a:xfrm>
            <a:off x="8459189" y="876440"/>
            <a:ext cx="353943" cy="5501576"/>
            <a:chOff x="1406100" y="859777"/>
            <a:chExt cx="353943" cy="5245928"/>
          </a:xfrm>
        </p:grpSpPr>
        <p:sp>
          <p:nvSpPr>
            <p:cNvPr id="416" name="Rectangle 415"/>
            <p:cNvSpPr/>
            <p:nvPr/>
          </p:nvSpPr>
          <p:spPr>
            <a:xfrm>
              <a:off x="1471607" y="862107"/>
              <a:ext cx="222931" cy="5243598"/>
            </a:xfrm>
            <a:prstGeom prst="rect">
              <a:avLst/>
            </a:prstGeom>
            <a:solidFill>
              <a:schemeClr val="bg1"/>
            </a:solidFill>
            <a:ln w="1651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1406100" y="859777"/>
              <a:ext cx="353943" cy="2873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GB" sz="1100" dirty="0" smtClean="0"/>
                <a:t> </a:t>
              </a:r>
              <a:r>
                <a:rPr lang="en-GB" sz="1100" i="1" dirty="0" smtClean="0"/>
                <a:t>n</a:t>
              </a:r>
              <a:endParaRPr lang="en-GB" sz="1100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04375" y="492250"/>
            <a:ext cx="47802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July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3482399" y="492250"/>
            <a:ext cx="475537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Aug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4474380" y="492250"/>
            <a:ext cx="58262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Oct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5057000" y="492250"/>
            <a:ext cx="51644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Nov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3" name="TextBox 472"/>
          <p:cNvSpPr txBox="1"/>
          <p:nvPr/>
        </p:nvSpPr>
        <p:spPr>
          <a:xfrm>
            <a:off x="3949953" y="492250"/>
            <a:ext cx="524427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Sep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5573444" y="492250"/>
            <a:ext cx="5782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Dec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6151905" y="492250"/>
            <a:ext cx="474492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Jan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6626397" y="492249"/>
            <a:ext cx="45211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Feb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7078510" y="492249"/>
            <a:ext cx="490012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Mar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7568522" y="492249"/>
            <a:ext cx="490012" cy="307777"/>
          </a:xfrm>
          <a:prstGeom prst="rect">
            <a:avLst/>
          </a:prstGeom>
          <a:solidFill>
            <a:srgbClr val="00B050"/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Apr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2526161" y="492249"/>
            <a:ext cx="47802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Jun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8071967" y="492249"/>
            <a:ext cx="522454" cy="307777"/>
          </a:xfrm>
          <a:prstGeom prst="rect">
            <a:avLst/>
          </a:prstGeom>
          <a:solidFill>
            <a:srgbClr val="00B050"/>
          </a:solidFill>
          <a:ln w="1651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May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567565" y="329045"/>
            <a:ext cx="502942" cy="630382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TextBox 496"/>
          <p:cNvSpPr txBox="1"/>
          <p:nvPr/>
        </p:nvSpPr>
        <p:spPr>
          <a:xfrm>
            <a:off x="588923" y="5179771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F06 – Case management   </a:t>
            </a:r>
            <a:r>
              <a:rPr lang="en-GB" sz="1200" dirty="0"/>
              <a:t> 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586515" y="5484061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F05 – Course and event   </a:t>
            </a:r>
            <a:r>
              <a:rPr lang="en-GB" sz="1200" dirty="0"/>
              <a:t> 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598448" y="2986311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F04 – </a:t>
            </a:r>
            <a:r>
              <a:rPr lang="en-GB" sz="1200" dirty="0" smtClean="0"/>
              <a:t>Placements &amp; rot  </a:t>
            </a:r>
            <a:endParaRPr lang="en-GB" sz="1200" dirty="0"/>
          </a:p>
        </p:txBody>
      </p:sp>
      <p:sp>
        <p:nvSpPr>
          <p:cNvPr id="500" name="TextBox 499"/>
          <p:cNvSpPr txBox="1"/>
          <p:nvPr/>
        </p:nvSpPr>
        <p:spPr>
          <a:xfrm>
            <a:off x="602101" y="1127132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F03 – TIS Core Services  </a:t>
            </a:r>
            <a:r>
              <a:rPr lang="en-GB" sz="1200" dirty="0"/>
              <a:t> 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601384" y="3301172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F02 – Assessment   </a:t>
            </a:r>
            <a:r>
              <a:rPr lang="en-GB" sz="1200" dirty="0"/>
              <a:t> 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603957" y="1464855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F01 – </a:t>
            </a:r>
            <a:r>
              <a:rPr lang="en-GB" sz="1100" dirty="0" smtClean="0"/>
              <a:t>Revalidation service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596040" y="2366501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F08 – Trainee </a:t>
            </a:r>
            <a:r>
              <a:rPr lang="en-GB" sz="1200" dirty="0" smtClean="0"/>
              <a:t>UI </a:t>
            </a:r>
            <a:endParaRPr lang="en-GB" sz="1200" dirty="0"/>
          </a:p>
        </p:txBody>
      </p:sp>
      <p:sp>
        <p:nvSpPr>
          <p:cNvPr id="504" name="TextBox 503"/>
          <p:cNvSpPr txBox="1"/>
          <p:nvPr/>
        </p:nvSpPr>
        <p:spPr>
          <a:xfrm>
            <a:off x="603478" y="4258687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F09 – Trainer </a:t>
            </a:r>
            <a:r>
              <a:rPr lang="en-GB" sz="1100" dirty="0" smtClean="0"/>
              <a:t>UI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598448" y="6097679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F10 – Quality management  </a:t>
            </a:r>
            <a:r>
              <a:rPr lang="en-GB" sz="1200" dirty="0"/>
              <a:t> 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599075" y="1756006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F11 – </a:t>
            </a:r>
            <a:r>
              <a:rPr lang="en-GB" sz="1100" dirty="0" smtClean="0"/>
              <a:t>Programme + </a:t>
            </a:r>
            <a:r>
              <a:rPr lang="en-GB" sz="1100" dirty="0" err="1" smtClean="0"/>
              <a:t>Curr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508" name="TextBox 507"/>
          <p:cNvSpPr txBox="1"/>
          <p:nvPr/>
        </p:nvSpPr>
        <p:spPr>
          <a:xfrm>
            <a:off x="601384" y="2061705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F12 – Post management  </a:t>
            </a:r>
            <a:r>
              <a:rPr lang="en-GB" sz="1200" dirty="0"/>
              <a:t> 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590415" y="3946848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F13 – Finance management </a:t>
            </a:r>
            <a:r>
              <a:rPr lang="en-GB" sz="1100" dirty="0" smtClean="0"/>
              <a:t> 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589729" y="4874072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F14 – Approvals  </a:t>
            </a:r>
            <a:r>
              <a:rPr lang="en-GB" sz="1200" dirty="0"/>
              <a:t> 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584156" y="4575838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F15 – Absence </a:t>
            </a:r>
            <a:r>
              <a:rPr lang="en-GB" sz="1100" dirty="0" smtClean="0"/>
              <a:t>management</a:t>
            </a:r>
            <a:r>
              <a:rPr lang="en-GB" sz="1100" dirty="0"/>
              <a:t>   </a:t>
            </a:r>
            <a:r>
              <a:rPr lang="en-GB" sz="1200" dirty="0"/>
              <a:t> 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601384" y="2669934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F16 – People management </a:t>
            </a:r>
            <a:r>
              <a:rPr lang="en-GB" sz="1100" dirty="0" smtClean="0"/>
              <a:t> 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599604" y="3629134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F17 – Trust </a:t>
            </a:r>
            <a:r>
              <a:rPr lang="en-GB" sz="1100" dirty="0" smtClean="0"/>
              <a:t>UI</a:t>
            </a:r>
            <a:r>
              <a:rPr lang="en-GB" sz="1100" dirty="0"/>
              <a:t>   </a:t>
            </a:r>
            <a:r>
              <a:rPr lang="en-GB" sz="1200" dirty="0"/>
              <a:t> 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595598" y="5784158"/>
            <a:ext cx="19102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F20 – Reporting </a:t>
            </a:r>
            <a:r>
              <a:rPr lang="en-GB" sz="1100" dirty="0" smtClean="0"/>
              <a:t>+ analytics</a:t>
            </a:r>
            <a:r>
              <a:rPr lang="en-GB" sz="1100" dirty="0"/>
              <a:t>  </a:t>
            </a:r>
            <a:r>
              <a:rPr lang="en-GB" sz="1100" dirty="0" smtClean="0"/>
              <a:t>  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2503767" y="1756006"/>
            <a:ext cx="377451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3778112" y="1755686"/>
            <a:ext cx="362166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Iteration and optimisation</a:t>
            </a:r>
            <a:endParaRPr lang="en-GB" sz="1200" dirty="0"/>
          </a:p>
        </p:txBody>
      </p:sp>
      <p:sp>
        <p:nvSpPr>
          <p:cNvPr id="518" name="TextBox 517"/>
          <p:cNvSpPr txBox="1"/>
          <p:nvPr/>
        </p:nvSpPr>
        <p:spPr>
          <a:xfrm>
            <a:off x="2515316" y="2366174"/>
            <a:ext cx="810911" cy="277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2513267" y="2986310"/>
            <a:ext cx="1480507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Research</a:t>
            </a:r>
            <a:endParaRPr lang="en-GB" sz="1200" dirty="0"/>
          </a:p>
        </p:txBody>
      </p:sp>
      <p:sp>
        <p:nvSpPr>
          <p:cNvPr id="520" name="TextBox 519"/>
          <p:cNvSpPr txBox="1"/>
          <p:nvPr/>
        </p:nvSpPr>
        <p:spPr>
          <a:xfrm>
            <a:off x="2505193" y="4254992"/>
            <a:ext cx="1931354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2518175" y="3291480"/>
            <a:ext cx="1706856" cy="2868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22" name="TextBox 521"/>
          <p:cNvSpPr txBox="1"/>
          <p:nvPr/>
        </p:nvSpPr>
        <p:spPr>
          <a:xfrm>
            <a:off x="2518175" y="2676311"/>
            <a:ext cx="1244548" cy="2793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2495897" y="2059770"/>
            <a:ext cx="83547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4222333" y="2051275"/>
            <a:ext cx="3163309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29" name="TextBox 528"/>
          <p:cNvSpPr txBox="1"/>
          <p:nvPr/>
        </p:nvSpPr>
        <p:spPr>
          <a:xfrm>
            <a:off x="4215639" y="2362705"/>
            <a:ext cx="3170003" cy="2752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4012315" y="2669142"/>
            <a:ext cx="3379901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31" name="TextBox 530"/>
          <p:cNvSpPr txBox="1"/>
          <p:nvPr/>
        </p:nvSpPr>
        <p:spPr>
          <a:xfrm>
            <a:off x="4247226" y="2980572"/>
            <a:ext cx="3153699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36" name="Right Arrow 535"/>
          <p:cNvSpPr/>
          <p:nvPr/>
        </p:nvSpPr>
        <p:spPr>
          <a:xfrm>
            <a:off x="7421009" y="1655306"/>
            <a:ext cx="634379" cy="4398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7" name="Right Arrow 536"/>
          <p:cNvSpPr/>
          <p:nvPr/>
        </p:nvSpPr>
        <p:spPr>
          <a:xfrm>
            <a:off x="7422923" y="1948432"/>
            <a:ext cx="634379" cy="4398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0" name="Right Arrow 539"/>
          <p:cNvSpPr/>
          <p:nvPr/>
        </p:nvSpPr>
        <p:spPr>
          <a:xfrm>
            <a:off x="7424524" y="2266533"/>
            <a:ext cx="634379" cy="4398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1" name="Right Arrow 540"/>
          <p:cNvSpPr/>
          <p:nvPr/>
        </p:nvSpPr>
        <p:spPr>
          <a:xfrm>
            <a:off x="7419930" y="2579183"/>
            <a:ext cx="634379" cy="4398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" name="Right Arrow 541"/>
          <p:cNvSpPr/>
          <p:nvPr/>
        </p:nvSpPr>
        <p:spPr>
          <a:xfrm>
            <a:off x="7413374" y="2884155"/>
            <a:ext cx="634379" cy="4398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3" name="Right Arrow 542"/>
          <p:cNvSpPr/>
          <p:nvPr/>
        </p:nvSpPr>
        <p:spPr>
          <a:xfrm>
            <a:off x="7410405" y="3226817"/>
            <a:ext cx="634379" cy="4398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5" name="TextBox 544"/>
          <p:cNvSpPr txBox="1"/>
          <p:nvPr/>
        </p:nvSpPr>
        <p:spPr>
          <a:xfrm>
            <a:off x="220397" y="1462430"/>
            <a:ext cx="369332" cy="2113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dirty="0" smtClean="0"/>
              <a:t>Phase 1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4884560" y="3290723"/>
            <a:ext cx="2519290" cy="2777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220397" y="3630894"/>
            <a:ext cx="369332" cy="915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dirty="0" smtClean="0"/>
              <a:t>Phase 2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211606" y="4573370"/>
            <a:ext cx="369332" cy="1183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dirty="0" smtClean="0"/>
              <a:t>Phase 3</a:t>
            </a:r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1" name="TextBox 550"/>
          <p:cNvSpPr txBox="1"/>
          <p:nvPr/>
        </p:nvSpPr>
        <p:spPr>
          <a:xfrm>
            <a:off x="2514099" y="3622292"/>
            <a:ext cx="1923423" cy="2813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2" name="TextBox 551"/>
          <p:cNvSpPr txBox="1"/>
          <p:nvPr/>
        </p:nvSpPr>
        <p:spPr>
          <a:xfrm>
            <a:off x="2506074" y="4576513"/>
            <a:ext cx="1928406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3" name="TextBox 552"/>
          <p:cNvSpPr txBox="1"/>
          <p:nvPr/>
        </p:nvSpPr>
        <p:spPr>
          <a:xfrm>
            <a:off x="2504266" y="4880305"/>
            <a:ext cx="192580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4" name="TextBox 553"/>
          <p:cNvSpPr txBox="1"/>
          <p:nvPr/>
        </p:nvSpPr>
        <p:spPr>
          <a:xfrm>
            <a:off x="2505257" y="5176357"/>
            <a:ext cx="193129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2507157" y="3947679"/>
            <a:ext cx="192939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6" name="TextBox 555"/>
          <p:cNvSpPr txBox="1"/>
          <p:nvPr/>
        </p:nvSpPr>
        <p:spPr>
          <a:xfrm>
            <a:off x="2495897" y="5480366"/>
            <a:ext cx="194065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</a:p>
        </p:txBody>
      </p:sp>
      <p:sp>
        <p:nvSpPr>
          <p:cNvPr id="557" name="TextBox 556"/>
          <p:cNvSpPr txBox="1"/>
          <p:nvPr/>
        </p:nvSpPr>
        <p:spPr>
          <a:xfrm>
            <a:off x="2508934" y="1137158"/>
            <a:ext cx="2838105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Variety of outputs + those </a:t>
            </a:r>
            <a:r>
              <a:rPr lang="en-GB" sz="1200" smtClean="0">
                <a:solidFill>
                  <a:schemeClr val="bg1"/>
                </a:solidFill>
              </a:rPr>
              <a:t>detailed below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2504050" y="5793804"/>
            <a:ext cx="1930429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Throughout</a:t>
            </a:r>
            <a:endParaRPr lang="en-GB" sz="1200" dirty="0"/>
          </a:p>
        </p:txBody>
      </p:sp>
      <p:sp>
        <p:nvSpPr>
          <p:cNvPr id="559" name="TextBox 558"/>
          <p:cNvSpPr txBox="1"/>
          <p:nvPr/>
        </p:nvSpPr>
        <p:spPr>
          <a:xfrm>
            <a:off x="2514132" y="6097678"/>
            <a:ext cx="4871509" cy="27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Not in Intrepid</a:t>
            </a:r>
            <a:endParaRPr lang="en-GB" sz="1200" dirty="0"/>
          </a:p>
        </p:txBody>
      </p:sp>
      <p:sp>
        <p:nvSpPr>
          <p:cNvPr id="560" name="TextBox 559"/>
          <p:cNvSpPr txBox="1"/>
          <p:nvPr/>
        </p:nvSpPr>
        <p:spPr>
          <a:xfrm>
            <a:off x="2513878" y="1464854"/>
            <a:ext cx="1949288" cy="277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Live transition</a:t>
            </a:r>
            <a:endParaRPr lang="en-GB" sz="1200" dirty="0"/>
          </a:p>
        </p:txBody>
      </p:sp>
      <p:sp>
        <p:nvSpPr>
          <p:cNvPr id="562" name="TextBox 561"/>
          <p:cNvSpPr txBox="1"/>
          <p:nvPr/>
        </p:nvSpPr>
        <p:spPr>
          <a:xfrm>
            <a:off x="4451972" y="1462430"/>
            <a:ext cx="4304363" cy="276999"/>
          </a:xfrm>
          <a:prstGeom prst="rect">
            <a:avLst/>
          </a:prstGeom>
          <a:gradFill flip="none" rotWithShape="1">
            <a:gsLst>
              <a:gs pos="55000">
                <a:srgbClr val="92D050"/>
              </a:gs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92192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Normal BAU optimisation </a:t>
            </a:r>
            <a:endParaRPr lang="en-GB" sz="1200" dirty="0"/>
          </a:p>
        </p:txBody>
      </p:sp>
      <p:sp>
        <p:nvSpPr>
          <p:cNvPr id="563" name="TextBox 562"/>
          <p:cNvSpPr txBox="1"/>
          <p:nvPr/>
        </p:nvSpPr>
        <p:spPr>
          <a:xfrm>
            <a:off x="2402768" y="6424275"/>
            <a:ext cx="1994739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 </a:t>
            </a:r>
            <a:r>
              <a:rPr lang="en-GB" sz="1200" dirty="0"/>
              <a:t> </a:t>
            </a:r>
            <a:r>
              <a:rPr lang="en-GB" sz="1200" dirty="0" smtClean="0"/>
              <a:t>Iterative + optimisation</a:t>
            </a:r>
            <a:endParaRPr lang="en-GB" sz="1200" dirty="0"/>
          </a:p>
        </p:txBody>
      </p:sp>
      <p:sp>
        <p:nvSpPr>
          <p:cNvPr id="564" name="TextBox 563"/>
          <p:cNvSpPr txBox="1"/>
          <p:nvPr/>
        </p:nvSpPr>
        <p:spPr>
          <a:xfrm>
            <a:off x="4510653" y="6429215"/>
            <a:ext cx="1994739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 </a:t>
            </a:r>
            <a:r>
              <a:rPr lang="en-GB" sz="1100" dirty="0"/>
              <a:t> </a:t>
            </a:r>
            <a:r>
              <a:rPr lang="en-GB" sz="1100" dirty="0" smtClean="0"/>
              <a:t>Research Intrepid equivalence</a:t>
            </a:r>
            <a:endParaRPr lang="en-GB" sz="1100" dirty="0"/>
          </a:p>
        </p:txBody>
      </p:sp>
      <p:sp>
        <p:nvSpPr>
          <p:cNvPr id="566" name="Right Arrow 565"/>
          <p:cNvSpPr/>
          <p:nvPr/>
        </p:nvSpPr>
        <p:spPr>
          <a:xfrm>
            <a:off x="594042" y="733186"/>
            <a:ext cx="2024225" cy="439964"/>
          </a:xfrm>
          <a:prstGeom prst="rightArrow">
            <a:avLst>
              <a:gd name="adj1" fmla="val 50000"/>
              <a:gd name="adj2" fmla="val 9426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Sprint</a:t>
            </a:r>
            <a:endParaRPr lang="en-GB" dirty="0"/>
          </a:p>
        </p:txBody>
      </p:sp>
      <p:sp>
        <p:nvSpPr>
          <p:cNvPr id="168" name="TextBox 167"/>
          <p:cNvSpPr txBox="1"/>
          <p:nvPr/>
        </p:nvSpPr>
        <p:spPr>
          <a:xfrm>
            <a:off x="2893413" y="1756831"/>
            <a:ext cx="88398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52000">
                <a:srgbClr val="7030A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Dev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326450" y="2054818"/>
            <a:ext cx="88398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52000">
                <a:srgbClr val="7030A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Dev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327000" y="2361086"/>
            <a:ext cx="882083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52000">
                <a:srgbClr val="7030A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Dev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777401" y="2672418"/>
            <a:ext cx="874816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52000">
                <a:srgbClr val="7030A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Dev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97636" y="2978043"/>
            <a:ext cx="885919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52000">
                <a:srgbClr val="7030A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Dev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11232" y="3288781"/>
            <a:ext cx="667861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52000">
                <a:srgbClr val="7030A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 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Dev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6040874" y="2486123"/>
            <a:ext cx="150387" cy="2436413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77132" y="3779524"/>
            <a:ext cx="2583199" cy="64633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Process of live transition TBD</a:t>
            </a:r>
            <a:endParaRPr lang="en-GB" dirty="0"/>
          </a:p>
        </p:txBody>
      </p:sp>
      <p:sp>
        <p:nvSpPr>
          <p:cNvPr id="174" name="TextBox 173"/>
          <p:cNvSpPr txBox="1"/>
          <p:nvPr/>
        </p:nvSpPr>
        <p:spPr>
          <a:xfrm>
            <a:off x="4768044" y="4675045"/>
            <a:ext cx="2583199" cy="64633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Sequence and start of development TBA</a:t>
            </a:r>
            <a:endParaRPr lang="en-GB" dirty="0"/>
          </a:p>
        </p:txBody>
      </p:sp>
      <p:sp>
        <p:nvSpPr>
          <p:cNvPr id="175" name="Right Brace 174"/>
          <p:cNvSpPr/>
          <p:nvPr/>
        </p:nvSpPr>
        <p:spPr>
          <a:xfrm>
            <a:off x="4481151" y="3651743"/>
            <a:ext cx="219722" cy="2316405"/>
          </a:xfrm>
          <a:prstGeom prst="rightBrace">
            <a:avLst>
              <a:gd name="adj1" fmla="val 8333"/>
              <a:gd name="adj2" fmla="val 47103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9DA2C88BB9A47B597190B2A32B764" ma:contentTypeVersion="6" ma:contentTypeDescription="Create a new document." ma:contentTypeScope="" ma:versionID="05435b3266798e04316448728048f524">
  <xsd:schema xmlns:xsd="http://www.w3.org/2001/XMLSchema" xmlns:xs="http://www.w3.org/2001/XMLSchema" xmlns:p="http://schemas.microsoft.com/office/2006/metadata/properties" xmlns:ns2="d2389ad0-4628-4ca4-babd-a5e1ca1fc43d" xmlns:ns3="78bce16c-243c-4d6c-8731-d28aa356ceb5" targetNamespace="http://schemas.microsoft.com/office/2006/metadata/properties" ma:root="true" ma:fieldsID="418c94595246de22057587a026614e7e" ns2:_="" ns3:_="">
    <xsd:import namespace="d2389ad0-4628-4ca4-babd-a5e1ca1fc43d"/>
    <xsd:import namespace="78bce16c-243c-4d6c-8731-d28aa356ce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e16c-243c-4d6c-8731-d28aa356c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389ad0-4628-4ca4-babd-a5e1ca1fc43d">
      <UserInfo>
        <DisplayName>Reuben Noot</DisplayName>
        <AccountId>5253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9070F82-0A00-47E4-8625-D4943EA76F12}"/>
</file>

<file path=customXml/itemProps2.xml><?xml version="1.0" encoding="utf-8"?>
<ds:datastoreItem xmlns:ds="http://schemas.openxmlformats.org/officeDocument/2006/customXml" ds:itemID="{0212C872-561B-4CCC-98C6-BFB40CBDB3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892C4B-5510-40E4-894E-5E2892B076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89ad0-4628-4ca4-babd-a5e1ca1fc4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331</Words>
  <Application>Microsoft Office PowerPoint</Application>
  <PresentationFormat>On-screen Show (4:3)</PresentationFormat>
  <Paragraphs>120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Roadmap Plans</vt:lpstr>
      <vt:lpstr>Project management approach</vt:lpstr>
      <vt:lpstr>Planning levels</vt:lpstr>
      <vt:lpstr>Road map – Indicative plan for product development (TCS)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Plan at March 2017 V02</dc:title>
  <dc:creator>Robert Pink</dc:creator>
  <cp:lastModifiedBy>Robert Pink</cp:lastModifiedBy>
  <cp:revision>157</cp:revision>
  <dcterms:modified xsi:type="dcterms:W3CDTF">2017-08-31T07:29:09Z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0x0101002519DA2C88BB9A47B597190B2A32B764</vt:lpwstr>
  </property>
</Properties>
</file>