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9" r:id="rId6"/>
    <p:sldId id="257" r:id="rId7"/>
    <p:sldId id="258" r:id="rId8"/>
    <p:sldId id="260" r:id="rId9"/>
    <p:sldId id="261" r:id="rId10"/>
    <p:sldId id="262" r:id="rId11"/>
    <p:sldId id="265" r:id="rId12"/>
    <p:sldId id="263" r:id="rId13"/>
    <p:sldId id="264" r:id="rId14"/>
    <p:sldId id="266" r:id="rId15"/>
    <p:sldId id="267" r:id="rId16"/>
  </p:sldIdLst>
  <p:sldSz cx="12801600" cy="9601200" type="A3"/>
  <p:notesSz cx="6797675" cy="9928225"/>
  <p:defaultTextStyle>
    <a:defPPr>
      <a:defRPr lang="en-US"/>
    </a:defPPr>
    <a:lvl1pPr marL="0" algn="l" defTabSz="537667" rtl="0" eaLnBrk="1" latinLnBrk="0" hangingPunct="1">
      <a:defRPr sz="2117" kern="1200">
        <a:solidFill>
          <a:schemeClr val="tx1"/>
        </a:solidFill>
        <a:latin typeface="+mn-lt"/>
        <a:ea typeface="+mn-ea"/>
        <a:cs typeface="+mn-cs"/>
      </a:defRPr>
    </a:lvl1pPr>
    <a:lvl2pPr marL="537667" algn="l" defTabSz="537667" rtl="0" eaLnBrk="1" latinLnBrk="0" hangingPunct="1">
      <a:defRPr sz="2117" kern="1200">
        <a:solidFill>
          <a:schemeClr val="tx1"/>
        </a:solidFill>
        <a:latin typeface="+mn-lt"/>
        <a:ea typeface="+mn-ea"/>
        <a:cs typeface="+mn-cs"/>
      </a:defRPr>
    </a:lvl2pPr>
    <a:lvl3pPr marL="1075334" algn="l" defTabSz="537667" rtl="0" eaLnBrk="1" latinLnBrk="0" hangingPunct="1">
      <a:defRPr sz="2117" kern="1200">
        <a:solidFill>
          <a:schemeClr val="tx1"/>
        </a:solidFill>
        <a:latin typeface="+mn-lt"/>
        <a:ea typeface="+mn-ea"/>
        <a:cs typeface="+mn-cs"/>
      </a:defRPr>
    </a:lvl3pPr>
    <a:lvl4pPr marL="1613002" algn="l" defTabSz="537667" rtl="0" eaLnBrk="1" latinLnBrk="0" hangingPunct="1">
      <a:defRPr sz="2117" kern="1200">
        <a:solidFill>
          <a:schemeClr val="tx1"/>
        </a:solidFill>
        <a:latin typeface="+mn-lt"/>
        <a:ea typeface="+mn-ea"/>
        <a:cs typeface="+mn-cs"/>
      </a:defRPr>
    </a:lvl4pPr>
    <a:lvl5pPr marL="2150669" algn="l" defTabSz="537667" rtl="0" eaLnBrk="1" latinLnBrk="0" hangingPunct="1">
      <a:defRPr sz="2117" kern="1200">
        <a:solidFill>
          <a:schemeClr val="tx1"/>
        </a:solidFill>
        <a:latin typeface="+mn-lt"/>
        <a:ea typeface="+mn-ea"/>
        <a:cs typeface="+mn-cs"/>
      </a:defRPr>
    </a:lvl5pPr>
    <a:lvl6pPr marL="2688336" algn="l" defTabSz="537667" rtl="0" eaLnBrk="1" latinLnBrk="0" hangingPunct="1">
      <a:defRPr sz="2117" kern="1200">
        <a:solidFill>
          <a:schemeClr val="tx1"/>
        </a:solidFill>
        <a:latin typeface="+mn-lt"/>
        <a:ea typeface="+mn-ea"/>
        <a:cs typeface="+mn-cs"/>
      </a:defRPr>
    </a:lvl6pPr>
    <a:lvl7pPr marL="3226003" algn="l" defTabSz="537667" rtl="0" eaLnBrk="1" latinLnBrk="0" hangingPunct="1">
      <a:defRPr sz="2117" kern="1200">
        <a:solidFill>
          <a:schemeClr val="tx1"/>
        </a:solidFill>
        <a:latin typeface="+mn-lt"/>
        <a:ea typeface="+mn-ea"/>
        <a:cs typeface="+mn-cs"/>
      </a:defRPr>
    </a:lvl7pPr>
    <a:lvl8pPr marL="3763670" algn="l" defTabSz="537667" rtl="0" eaLnBrk="1" latinLnBrk="0" hangingPunct="1">
      <a:defRPr sz="2117" kern="1200">
        <a:solidFill>
          <a:schemeClr val="tx1"/>
        </a:solidFill>
        <a:latin typeface="+mn-lt"/>
        <a:ea typeface="+mn-ea"/>
        <a:cs typeface="+mn-cs"/>
      </a:defRPr>
    </a:lvl8pPr>
    <a:lvl9pPr marL="4301338" algn="l" defTabSz="537667"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1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935" autoAdjust="0"/>
  </p:normalViewPr>
  <p:slideViewPr>
    <p:cSldViewPr>
      <p:cViewPr varScale="1">
        <p:scale>
          <a:sx n="70" d="100"/>
          <a:sy n="70" d="100"/>
        </p:scale>
        <p:origin x="1878" y="84"/>
      </p:cViewPr>
      <p:guideLst>
        <p:guide orient="horz" pos="4128"/>
        <p:guide pos="124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710"/>
          </a:xfrm>
          <a:prstGeom prst="rect">
            <a:avLst/>
          </a:prstGeom>
        </p:spPr>
        <p:txBody>
          <a:bodyPr vert="horz" lIns="80284" tIns="40142" rIns="80284" bIns="40142" rtlCol="0"/>
          <a:lstStyle>
            <a:lvl1pPr algn="l">
              <a:defRPr sz="1100"/>
            </a:lvl1pPr>
          </a:lstStyle>
          <a:p>
            <a:endParaRPr lang="en-GB" dirty="0"/>
          </a:p>
        </p:txBody>
      </p:sp>
      <p:sp>
        <p:nvSpPr>
          <p:cNvPr id="3" name="Date Placeholder 2"/>
          <p:cNvSpPr>
            <a:spLocks noGrp="1"/>
          </p:cNvSpPr>
          <p:nvPr>
            <p:ph type="dt" idx="1"/>
          </p:nvPr>
        </p:nvSpPr>
        <p:spPr>
          <a:xfrm>
            <a:off x="3850246" y="0"/>
            <a:ext cx="2945659" cy="498710"/>
          </a:xfrm>
          <a:prstGeom prst="rect">
            <a:avLst/>
          </a:prstGeom>
        </p:spPr>
        <p:txBody>
          <a:bodyPr vert="horz" lIns="80284" tIns="40142" rIns="80284" bIns="40142" rtlCol="0"/>
          <a:lstStyle>
            <a:lvl1pPr algn="r">
              <a:defRPr sz="1100"/>
            </a:lvl1pPr>
          </a:lstStyle>
          <a:p>
            <a:fld id="{5240BCAD-A74E-EC42-8E58-1029B2A6A8E2}" type="datetimeFigureOut">
              <a:rPr lang="en-GB" smtClean="0"/>
              <a:t>24/08/2018</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80284" tIns="40142" rIns="80284" bIns="40142" rtlCol="0" anchor="ctr"/>
          <a:lstStyle/>
          <a:p>
            <a:endParaRPr lang="en-GB" dirty="0"/>
          </a:p>
        </p:txBody>
      </p:sp>
      <p:sp>
        <p:nvSpPr>
          <p:cNvPr id="5" name="Notes Placeholder 4"/>
          <p:cNvSpPr>
            <a:spLocks noGrp="1"/>
          </p:cNvSpPr>
          <p:nvPr>
            <p:ph type="body" sz="quarter" idx="3"/>
          </p:nvPr>
        </p:nvSpPr>
        <p:spPr>
          <a:xfrm>
            <a:off x="679768" y="4777960"/>
            <a:ext cx="5438140" cy="3909238"/>
          </a:xfrm>
          <a:prstGeom prst="rect">
            <a:avLst/>
          </a:prstGeom>
        </p:spPr>
        <p:txBody>
          <a:bodyPr vert="horz" lIns="80284" tIns="40142" rIns="80284" bIns="401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518"/>
            <a:ext cx="2945659" cy="498708"/>
          </a:xfrm>
          <a:prstGeom prst="rect">
            <a:avLst/>
          </a:prstGeom>
        </p:spPr>
        <p:txBody>
          <a:bodyPr vert="horz" lIns="80284" tIns="40142" rIns="80284" bIns="40142" rtlCol="0" anchor="b"/>
          <a:lstStyle>
            <a:lvl1pPr algn="l">
              <a:defRPr sz="1100"/>
            </a:lvl1pPr>
          </a:lstStyle>
          <a:p>
            <a:endParaRPr lang="en-GB" dirty="0"/>
          </a:p>
        </p:txBody>
      </p:sp>
      <p:sp>
        <p:nvSpPr>
          <p:cNvPr id="7" name="Slide Number Placeholder 6"/>
          <p:cNvSpPr>
            <a:spLocks noGrp="1"/>
          </p:cNvSpPr>
          <p:nvPr>
            <p:ph type="sldNum" sz="quarter" idx="5"/>
          </p:nvPr>
        </p:nvSpPr>
        <p:spPr>
          <a:xfrm>
            <a:off x="3850246" y="9429518"/>
            <a:ext cx="2945659" cy="498708"/>
          </a:xfrm>
          <a:prstGeom prst="rect">
            <a:avLst/>
          </a:prstGeom>
        </p:spPr>
        <p:txBody>
          <a:bodyPr vert="horz" lIns="80284" tIns="40142" rIns="80284" bIns="40142" rtlCol="0" anchor="b"/>
          <a:lstStyle>
            <a:lvl1pPr algn="r">
              <a:defRPr sz="1100"/>
            </a:lvl1pPr>
          </a:lstStyle>
          <a:p>
            <a:fld id="{C7ECCE46-DA82-A64A-B8F7-B69FE8E3BED7}" type="slidenum">
              <a:rPr lang="en-GB" smtClean="0"/>
              <a:t>‹#›</a:t>
            </a:fld>
            <a:endParaRPr lang="en-GB" dirty="0"/>
          </a:p>
        </p:txBody>
      </p:sp>
    </p:spTree>
    <p:extLst>
      <p:ext uri="{BB962C8B-B14F-4D97-AF65-F5344CB8AC3E}">
        <p14:creationId xmlns:p14="http://schemas.microsoft.com/office/powerpoint/2010/main" val="55219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Scrum and Agile are inextricably linked.</a:t>
            </a:r>
          </a:p>
          <a:p>
            <a:r>
              <a:rPr lang="en-GB" dirty="0" smtClean="0"/>
              <a:t>I’d go so far as to say you can’t do Scrum without ‘being’ Agile</a:t>
            </a:r>
          </a:p>
          <a:p>
            <a:r>
              <a:rPr lang="en-GB" dirty="0" smtClean="0"/>
              <a:t>You can ‘be’ Agile and not do Scrum!</a:t>
            </a:r>
            <a:endParaRPr lang="en-GB" dirty="0"/>
          </a:p>
        </p:txBody>
      </p:sp>
      <p:sp>
        <p:nvSpPr>
          <p:cNvPr id="4" name="Slide Number Placeholder 3"/>
          <p:cNvSpPr>
            <a:spLocks noGrp="1"/>
          </p:cNvSpPr>
          <p:nvPr>
            <p:ph type="sldNum" sz="quarter" idx="10"/>
          </p:nvPr>
        </p:nvSpPr>
        <p:spPr/>
        <p:txBody>
          <a:bodyPr/>
          <a:lstStyle/>
          <a:p>
            <a:fld id="{C7ECCE46-DA82-A64A-B8F7-B69FE8E3BED7}" type="slidenum">
              <a:rPr lang="en-GB" smtClean="0"/>
              <a:t>1</a:t>
            </a:fld>
            <a:endParaRPr lang="en-GB" dirty="0"/>
          </a:p>
        </p:txBody>
      </p:sp>
    </p:spTree>
    <p:extLst>
      <p:ext uri="{BB962C8B-B14F-4D97-AF65-F5344CB8AC3E}">
        <p14:creationId xmlns:p14="http://schemas.microsoft.com/office/powerpoint/2010/main" val="198682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ECCE46-DA82-A64A-B8F7-B69FE8E3BED7}" type="slidenum">
              <a:rPr lang="en-GB" smtClean="0"/>
              <a:t>10</a:t>
            </a:fld>
            <a:endParaRPr lang="en-GB" dirty="0"/>
          </a:p>
        </p:txBody>
      </p:sp>
    </p:spTree>
    <p:extLst>
      <p:ext uri="{BB962C8B-B14F-4D97-AF65-F5344CB8AC3E}">
        <p14:creationId xmlns:p14="http://schemas.microsoft.com/office/powerpoint/2010/main" val="341859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ECCE46-DA82-A64A-B8F7-B69FE8E3BED7}" type="slidenum">
              <a:rPr lang="en-GB" smtClean="0"/>
              <a:t>11</a:t>
            </a:fld>
            <a:endParaRPr lang="en-GB" dirty="0"/>
          </a:p>
        </p:txBody>
      </p:sp>
    </p:spTree>
    <p:extLst>
      <p:ext uri="{BB962C8B-B14F-4D97-AF65-F5344CB8AC3E}">
        <p14:creationId xmlns:p14="http://schemas.microsoft.com/office/powerpoint/2010/main" val="100927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ECCE46-DA82-A64A-B8F7-B69FE8E3BED7}" type="slidenum">
              <a:rPr lang="en-GB" smtClean="0"/>
              <a:t>12</a:t>
            </a:fld>
            <a:endParaRPr lang="en-GB" dirty="0"/>
          </a:p>
        </p:txBody>
      </p:sp>
    </p:spTree>
    <p:extLst>
      <p:ext uri="{BB962C8B-B14F-4D97-AF65-F5344CB8AC3E}">
        <p14:creationId xmlns:p14="http://schemas.microsoft.com/office/powerpoint/2010/main" val="382638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Codification has happened only</a:t>
            </a:r>
            <a:r>
              <a:rPr lang="en-GB" baseline="0" dirty="0" smtClean="0"/>
              <a:t> relatively recently, but the ideas have been around much longer.</a:t>
            </a:r>
          </a:p>
          <a:p>
            <a:r>
              <a:rPr lang="en-GB" baseline="0" dirty="0" smtClean="0"/>
              <a:t>Codification has largely been stimulated by the adoption of Agile | Scrum in software development</a:t>
            </a:r>
            <a:endParaRPr lang="en-GB" dirty="0"/>
          </a:p>
        </p:txBody>
      </p:sp>
      <p:sp>
        <p:nvSpPr>
          <p:cNvPr id="4" name="Slide Number Placeholder 3"/>
          <p:cNvSpPr>
            <a:spLocks noGrp="1"/>
          </p:cNvSpPr>
          <p:nvPr>
            <p:ph type="sldNum" sz="quarter" idx="10"/>
          </p:nvPr>
        </p:nvSpPr>
        <p:spPr/>
        <p:txBody>
          <a:bodyPr/>
          <a:lstStyle/>
          <a:p>
            <a:fld id="{C7ECCE46-DA82-A64A-B8F7-B69FE8E3BED7}" type="slidenum">
              <a:rPr lang="en-GB" smtClean="0"/>
              <a:t>2</a:t>
            </a:fld>
            <a:endParaRPr lang="en-GB" dirty="0"/>
          </a:p>
        </p:txBody>
      </p:sp>
    </p:spTree>
    <p:extLst>
      <p:ext uri="{BB962C8B-B14F-4D97-AF65-F5344CB8AC3E}">
        <p14:creationId xmlns:p14="http://schemas.microsoft.com/office/powerpoint/2010/main" val="201982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Size of organisation</a:t>
            </a:r>
          </a:p>
          <a:p>
            <a:r>
              <a:rPr lang="en-GB" dirty="0" smtClean="0"/>
              <a:t>Organisation’s appetite for change</a:t>
            </a:r>
          </a:p>
          <a:p>
            <a:r>
              <a:rPr lang="en-GB" dirty="0" smtClean="0"/>
              <a:t>Size of team</a:t>
            </a:r>
          </a:p>
          <a:p>
            <a:r>
              <a:rPr lang="en-GB" dirty="0" smtClean="0"/>
              <a:t>That team’s appetite for using a different approach to what it is used to</a:t>
            </a:r>
          </a:p>
          <a:p>
            <a:r>
              <a:rPr lang="en-GB" dirty="0" smtClean="0"/>
              <a:t>Nature of the project being worked on (though Scrum is used across the board now on projects that typically one might think would be more natural candidates</a:t>
            </a:r>
            <a:r>
              <a:rPr lang="en-GB" baseline="0" dirty="0" smtClean="0"/>
              <a:t> for a waterfall approach</a:t>
            </a:r>
            <a:r>
              <a:rPr lang="en-GB" baseline="0" dirty="0" smtClean="0"/>
              <a:t>)</a:t>
            </a:r>
          </a:p>
          <a:p>
            <a:endParaRPr lang="en-GB" baseline="0" dirty="0" smtClean="0"/>
          </a:p>
          <a:p>
            <a:r>
              <a:rPr lang="en-GB" baseline="0" dirty="0" smtClean="0"/>
              <a:t>==================================================================</a:t>
            </a:r>
          </a:p>
          <a:p>
            <a:endParaRPr lang="en-GB" baseline="0" dirty="0" smtClean="0"/>
          </a:p>
          <a:p>
            <a:pPr marL="0" indent="0">
              <a:buFont typeface="+mj-lt"/>
              <a:buNone/>
            </a:pPr>
            <a:r>
              <a:rPr lang="en-GB" baseline="0" dirty="0" smtClean="0"/>
              <a:t>Below is a fictitious scenario that describes well, why I like Scrum as my default approach to everything. It provides a framework for how humans intelligently think anyway, not a methodology that has to be learned and followed. It is therefore as flexible as the human creativity of the team practicing it:</a:t>
            </a:r>
          </a:p>
          <a:p>
            <a:pPr marL="0" indent="0">
              <a:buFont typeface="+mj-lt"/>
              <a:buNone/>
            </a:pPr>
            <a:endParaRPr lang="en-GB" baseline="0" dirty="0" smtClean="0"/>
          </a:p>
          <a:p>
            <a:pPr marL="457200" lvl="1" indent="0">
              <a:buFont typeface="+mj-lt"/>
              <a:buNone/>
            </a:pPr>
            <a:r>
              <a:rPr lang="en-GB" b="1" i="1" baseline="0" dirty="0" smtClean="0"/>
              <a:t>Imagine you’re air-dropped into the Canadian wilderness in the middle of winter with 12 huskies, 12 tethers, a sled and the knowledge that you have to get to the nearest town by a certain day or you’ll probably die of exposure (you’re given the team you have to work with, a new project you need to complete and a deadline). What do you do?</a:t>
            </a:r>
          </a:p>
          <a:p>
            <a:pPr marL="0" indent="0">
              <a:buFont typeface="+mj-lt"/>
              <a:buNone/>
            </a:pPr>
            <a:endParaRPr lang="en-GB" baseline="0" dirty="0" smtClean="0"/>
          </a:p>
          <a:p>
            <a:pPr marL="0" indent="0">
              <a:buFont typeface="+mj-lt"/>
              <a:buNone/>
            </a:pPr>
            <a:r>
              <a:rPr lang="en-GB" b="1" baseline="0" dirty="0" smtClean="0"/>
              <a:t>Waterfall</a:t>
            </a:r>
            <a:r>
              <a:rPr lang="en-GB" baseline="0" dirty="0" smtClean="0"/>
              <a:t>:</a:t>
            </a:r>
          </a:p>
          <a:p>
            <a:pPr marL="228600" indent="-228600">
              <a:buFont typeface="+mj-lt"/>
              <a:buAutoNum type="arabicPeriod"/>
            </a:pPr>
            <a:r>
              <a:rPr lang="en-GB" baseline="0" dirty="0" smtClean="0"/>
              <a:t>Spend a LOT of precious time planning and documenting at the start (thinking about where the nearest town is, how to get there, how long it will take, what I will need to take with me… and slowly freezing, running out of time to assemble your husky team, find the nearest town, and ultimately survive!</a:t>
            </a:r>
          </a:p>
          <a:p>
            <a:pPr marL="228600" indent="-228600">
              <a:buFont typeface="+mj-lt"/>
              <a:buAutoNum type="arabicPeriod"/>
            </a:pPr>
            <a:r>
              <a:rPr lang="en-GB" baseline="0" dirty="0" smtClean="0"/>
              <a:t>Once a plan is in place, you set off.</a:t>
            </a:r>
          </a:p>
          <a:p>
            <a:pPr marL="228600" indent="-228600">
              <a:buFont typeface="+mj-lt"/>
              <a:buAutoNum type="arabicPeriod"/>
            </a:pPr>
            <a:r>
              <a:rPr lang="en-GB" baseline="0" dirty="0" smtClean="0"/>
              <a:t>Shortly, you tire, get hungry and stop to rest and eat. You realise that you get tired and hungry more quickly in this environment, and start to regret spending so much time planning, when you could have used your energy getting to your destination. You set off again and resolve to keep going with as little rest and food as possible in order to maximise your travel time.</a:t>
            </a:r>
          </a:p>
          <a:p>
            <a:pPr marL="228600" indent="-228600">
              <a:buFont typeface="+mj-lt"/>
              <a:buAutoNum type="arabicPeriod"/>
            </a:pPr>
            <a:r>
              <a:rPr lang="en-GB" baseline="0" dirty="0" smtClean="0"/>
              <a:t>You don’t notice that a tether to one of the huskies is coming loose. You are now full steam ahead and can’t waste time on stopping and testing anything at this point.</a:t>
            </a:r>
          </a:p>
          <a:p>
            <a:pPr marL="228600" indent="-228600">
              <a:buFont typeface="+mj-lt"/>
              <a:buAutoNum type="arabicPeriod"/>
            </a:pPr>
            <a:r>
              <a:rPr lang="en-GB" baseline="0" dirty="0" smtClean="0"/>
              <a:t>One husky breaks away from the team as its tether separates. You plough on regardless – you have that deadline to meet.</a:t>
            </a:r>
          </a:p>
          <a:p>
            <a:pPr marL="228600" indent="-228600">
              <a:buFont typeface="+mj-lt"/>
              <a:buAutoNum type="arabicPeriod"/>
            </a:pPr>
            <a:r>
              <a:rPr lang="en-GB" baseline="0" dirty="0" smtClean="0"/>
              <a:t>Several more break loose. You realise you didn’t know how to tie the best kind of knot for this job. You carry on anyway – you must be nearly there now.</a:t>
            </a:r>
          </a:p>
          <a:p>
            <a:pPr marL="228600" indent="-228600">
              <a:buFont typeface="+mj-lt"/>
              <a:buAutoNum type="arabicPeriod"/>
            </a:pPr>
            <a:r>
              <a:rPr lang="en-GB" baseline="0" dirty="0" smtClean="0"/>
              <a:t>All your huskies are now loose from your sled. You are still nowhere near the town. You use your emergency Sat phone to call in for more huskies, extra food, or just to call a helicopter!</a:t>
            </a:r>
          </a:p>
          <a:p>
            <a:pPr marL="0" indent="0">
              <a:buFont typeface="+mj-lt"/>
              <a:buNone/>
            </a:pPr>
            <a:endParaRPr lang="en-GB" baseline="0" dirty="0" smtClean="0"/>
          </a:p>
          <a:p>
            <a:pPr marL="0" indent="0">
              <a:buFont typeface="+mj-lt"/>
              <a:buNone/>
            </a:pPr>
            <a:r>
              <a:rPr lang="en-GB" b="1" baseline="0" dirty="0" smtClean="0"/>
              <a:t>Agile | Scrum</a:t>
            </a:r>
            <a:r>
              <a:rPr lang="en-GB" baseline="0" dirty="0" smtClean="0"/>
              <a:t>:</a:t>
            </a:r>
          </a:p>
          <a:p>
            <a:pPr marL="228600" indent="-228600">
              <a:buFont typeface="+mj-lt"/>
              <a:buAutoNum type="arabicPeriod"/>
            </a:pPr>
            <a:r>
              <a:rPr lang="en-GB" baseline="0" dirty="0" smtClean="0"/>
              <a:t>Challenge any initial assumptions made</a:t>
            </a:r>
            <a:br>
              <a:rPr lang="en-GB" baseline="0" dirty="0" smtClean="0"/>
            </a:br>
            <a:r>
              <a:rPr lang="en-GB" baseline="0" dirty="0" smtClean="0"/>
              <a:t>- Appreciate whether the deadline is movable! Will you die if you miss it?</a:t>
            </a:r>
            <a:br>
              <a:rPr lang="en-GB" baseline="0" dirty="0" smtClean="0"/>
            </a:br>
            <a:r>
              <a:rPr lang="en-GB" baseline="0" dirty="0" smtClean="0"/>
              <a:t>- Check dogs, tethers, equipment, rations etc</a:t>
            </a:r>
            <a:br>
              <a:rPr lang="en-GB" baseline="0" dirty="0" smtClean="0"/>
            </a:br>
            <a:r>
              <a:rPr lang="en-GB" baseline="0" dirty="0" smtClean="0"/>
              <a:t>- Scan for any sign of habitation closer than the town you have been told to head for</a:t>
            </a:r>
          </a:p>
          <a:p>
            <a:pPr marL="228600" indent="-228600">
              <a:buFont typeface="+mj-lt"/>
              <a:buAutoNum type="arabicPeriod"/>
            </a:pPr>
            <a:r>
              <a:rPr lang="en-GB" baseline="0" dirty="0" smtClean="0"/>
              <a:t>Understand your vision and objectives - Is it just getting to the nearest town and fundamental survival? Or could it be about thriving in the environment, rendering the deadline irrelevant? Is it a proof of concept to test for a new Outward Bound product where others will be dropped in the wilderness in the same way? Do the huskies need to survive?</a:t>
            </a:r>
          </a:p>
          <a:p>
            <a:pPr marL="228600" indent="-228600">
              <a:buFont typeface="+mj-lt"/>
              <a:buAutoNum type="arabicPeriod"/>
            </a:pPr>
            <a:r>
              <a:rPr lang="en-GB" baseline="0" dirty="0" smtClean="0"/>
              <a:t>Sketch out the main requirements to meet each objective. Estimate the balance between effort and value in order to prioritise. Leave a note (in case you get lost/don’t make it, and the search party find the note, they’ll have something to go on to either find you, or adjust the project, for the next attempt).</a:t>
            </a:r>
          </a:p>
          <a:p>
            <a:pPr marL="228600" indent="-228600">
              <a:buFont typeface="+mj-lt"/>
              <a:buAutoNum type="arabicPeriod"/>
            </a:pPr>
            <a:r>
              <a:rPr lang="en-GB" baseline="0" dirty="0" smtClean="0"/>
              <a:t>Get started on the highest priority tasks: wrap up warm, gather your stuff on the sled, secure it, tether the huskies to the sled, test the tethers, see whether you’re already on a well-worn path/road, determine a direction of travel (in the absence of anything to inform, it doesn’t actually matter which direction you take), begin. After a period of time, review progress. Adjust any of the above variables accordingly. If you learn something: you’re not warm enough, put on more clothes; the huskies are slowing down, reduce your pace, but rotate a couple of huskies off the team to keep the team fresh between stops; the tethers are coming loose (test using a different knot); you’re definitely heading in the wrong direction, change direction! Leave a note for the search team.</a:t>
            </a:r>
            <a:br>
              <a:rPr lang="en-GB" baseline="0" dirty="0" smtClean="0"/>
            </a:br>
            <a:r>
              <a:rPr lang="en-GB" baseline="0" dirty="0" smtClean="0"/>
              <a:t>Inspect. Adapt. Be transparent.</a:t>
            </a:r>
            <a:endParaRPr lang="en-GB" dirty="0" smtClean="0"/>
          </a:p>
        </p:txBody>
      </p:sp>
      <p:sp>
        <p:nvSpPr>
          <p:cNvPr id="4" name="Slide Number Placeholder 3"/>
          <p:cNvSpPr>
            <a:spLocks noGrp="1"/>
          </p:cNvSpPr>
          <p:nvPr>
            <p:ph type="sldNum" sz="quarter" idx="10"/>
          </p:nvPr>
        </p:nvSpPr>
        <p:spPr/>
        <p:txBody>
          <a:bodyPr/>
          <a:lstStyle/>
          <a:p>
            <a:fld id="{C7ECCE46-DA82-A64A-B8F7-B69FE8E3BED7}" type="slidenum">
              <a:rPr lang="en-GB" smtClean="0"/>
              <a:t>3</a:t>
            </a:fld>
            <a:endParaRPr lang="en-GB" dirty="0"/>
          </a:p>
        </p:txBody>
      </p:sp>
    </p:spTree>
    <p:extLst>
      <p:ext uri="{BB962C8B-B14F-4D97-AF65-F5344CB8AC3E}">
        <p14:creationId xmlns:p14="http://schemas.microsoft.com/office/powerpoint/2010/main" val="77889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Agile mindset,</a:t>
            </a:r>
            <a:r>
              <a:rPr lang="en-GB" baseline="0" dirty="0" smtClean="0"/>
              <a:t> and frameworks and methodologies supporting that mindset have proliferated through every element of the SDLC</a:t>
            </a:r>
            <a:endParaRPr lang="en-GB" dirty="0"/>
          </a:p>
        </p:txBody>
      </p:sp>
      <p:sp>
        <p:nvSpPr>
          <p:cNvPr id="4" name="Slide Number Placeholder 3"/>
          <p:cNvSpPr>
            <a:spLocks noGrp="1"/>
          </p:cNvSpPr>
          <p:nvPr>
            <p:ph type="sldNum" sz="quarter" idx="10"/>
          </p:nvPr>
        </p:nvSpPr>
        <p:spPr/>
        <p:txBody>
          <a:bodyPr/>
          <a:lstStyle/>
          <a:p>
            <a:fld id="{C7ECCE46-DA82-A64A-B8F7-B69FE8E3BED7}" type="slidenum">
              <a:rPr lang="en-GB" smtClean="0"/>
              <a:t>4</a:t>
            </a:fld>
            <a:endParaRPr lang="en-GB" dirty="0"/>
          </a:p>
        </p:txBody>
      </p:sp>
    </p:spTree>
    <p:extLst>
      <p:ext uri="{BB962C8B-B14F-4D97-AF65-F5344CB8AC3E}">
        <p14:creationId xmlns:p14="http://schemas.microsoft.com/office/powerpoint/2010/main" val="392589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been conditioned to think waterfall, but fundamentally</a:t>
            </a:r>
            <a:r>
              <a:rPr lang="en-GB" baseline="0" dirty="0" smtClean="0"/>
              <a:t> humans are natural Agile thinkers.</a:t>
            </a:r>
          </a:p>
          <a:p>
            <a:r>
              <a:rPr lang="en-GB" baseline="0" dirty="0" smtClean="0"/>
              <a:t>Occasionally, we need to step out of our conditioning to make Agile work best</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C7ECCE46-DA82-A64A-B8F7-B69FE8E3BED7}" type="slidenum">
              <a:rPr lang="en-GB" smtClean="0"/>
              <a:t>5</a:t>
            </a:fld>
            <a:endParaRPr lang="en-GB" dirty="0"/>
          </a:p>
        </p:txBody>
      </p:sp>
    </p:spTree>
    <p:extLst>
      <p:ext uri="{BB962C8B-B14F-4D97-AF65-F5344CB8AC3E}">
        <p14:creationId xmlns:p14="http://schemas.microsoft.com/office/powerpoint/2010/main" val="246214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Agile is a way of thinking and working within a team environment</a:t>
            </a:r>
          </a:p>
          <a:p>
            <a:r>
              <a:rPr lang="en-GB" dirty="0" smtClean="0"/>
              <a:t>Scrum</a:t>
            </a:r>
            <a:r>
              <a:rPr lang="en-GB" baseline="0" dirty="0" smtClean="0"/>
              <a:t> is a framework for the process of using Agile to complete a project</a:t>
            </a:r>
            <a:endParaRPr lang="en-GB" dirty="0"/>
          </a:p>
        </p:txBody>
      </p:sp>
      <p:sp>
        <p:nvSpPr>
          <p:cNvPr id="4" name="Slide Number Placeholder 3"/>
          <p:cNvSpPr>
            <a:spLocks noGrp="1"/>
          </p:cNvSpPr>
          <p:nvPr>
            <p:ph type="sldNum" sz="quarter" idx="10"/>
          </p:nvPr>
        </p:nvSpPr>
        <p:spPr/>
        <p:txBody>
          <a:bodyPr/>
          <a:lstStyle/>
          <a:p>
            <a:fld id="{C7ECCE46-DA82-A64A-B8F7-B69FE8E3BED7}" type="slidenum">
              <a:rPr lang="en-GB" smtClean="0"/>
              <a:t>6</a:t>
            </a:fld>
            <a:endParaRPr lang="en-GB" dirty="0"/>
          </a:p>
        </p:txBody>
      </p:sp>
    </p:spTree>
    <p:extLst>
      <p:ext uri="{BB962C8B-B14F-4D97-AF65-F5344CB8AC3E}">
        <p14:creationId xmlns:p14="http://schemas.microsoft.com/office/powerpoint/2010/main" val="258008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Despite</a:t>
            </a:r>
            <a:r>
              <a:rPr lang="en-GB" baseline="0" dirty="0" smtClean="0"/>
              <a:t> it being simple, it is very difficult to master. And it has some limitations:</a:t>
            </a:r>
          </a:p>
          <a:p>
            <a:pPr marL="200711" indent="-200711">
              <a:buFont typeface="+mj-lt"/>
              <a:buAutoNum type="arabicPeriod"/>
            </a:pPr>
            <a:r>
              <a:rPr lang="en-GB" baseline="0" dirty="0" smtClean="0"/>
              <a:t>Works best when the team have a shared understanding of how it works</a:t>
            </a:r>
          </a:p>
          <a:p>
            <a:pPr marL="200711" indent="-200711">
              <a:buFont typeface="+mj-lt"/>
              <a:buAutoNum type="arabicPeriod"/>
            </a:pPr>
            <a:r>
              <a:rPr lang="en-GB" baseline="0" dirty="0" smtClean="0"/>
              <a:t>Despite its simplicity, grooming of the backlog takes time and requires not just the POs, but Devs too (and Devs often perceive this as a waste of theirs!)</a:t>
            </a:r>
          </a:p>
          <a:p>
            <a:pPr marL="200711" indent="-200711">
              <a:buFont typeface="+mj-lt"/>
              <a:buAutoNum type="arabicPeriod"/>
            </a:pPr>
            <a:r>
              <a:rPr lang="en-GB" baseline="0" dirty="0" smtClean="0"/>
              <a:t>Works best when stakeholders in an organisation are also familiar with it</a:t>
            </a:r>
          </a:p>
          <a:p>
            <a:pPr marL="200711" indent="-200711">
              <a:buFont typeface="+mj-lt"/>
              <a:buAutoNum type="arabicPeriod"/>
            </a:pPr>
            <a:r>
              <a:rPr lang="en-GB" baseline="0" dirty="0" smtClean="0"/>
              <a:t>Works best when the team is 5-9 people – the codification of scaling Scrum has only really been attempted from around 2007 (SAFe)</a:t>
            </a:r>
            <a:endParaRPr lang="en-GB" dirty="0"/>
          </a:p>
        </p:txBody>
      </p:sp>
      <p:sp>
        <p:nvSpPr>
          <p:cNvPr id="4" name="Slide Number Placeholder 3"/>
          <p:cNvSpPr>
            <a:spLocks noGrp="1"/>
          </p:cNvSpPr>
          <p:nvPr>
            <p:ph type="sldNum" sz="quarter" idx="10"/>
          </p:nvPr>
        </p:nvSpPr>
        <p:spPr/>
        <p:txBody>
          <a:bodyPr/>
          <a:lstStyle/>
          <a:p>
            <a:fld id="{C7ECCE46-DA82-A64A-B8F7-B69FE8E3BED7}" type="slidenum">
              <a:rPr lang="en-GB" smtClean="0"/>
              <a:t>7</a:t>
            </a:fld>
            <a:endParaRPr lang="en-GB" dirty="0"/>
          </a:p>
        </p:txBody>
      </p:sp>
    </p:spTree>
    <p:extLst>
      <p:ext uri="{BB962C8B-B14F-4D97-AF65-F5344CB8AC3E}">
        <p14:creationId xmlns:p14="http://schemas.microsoft.com/office/powerpoint/2010/main" val="80875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ECCE46-DA82-A64A-B8F7-B69FE8E3BED7}" type="slidenum">
              <a:rPr lang="en-GB" smtClean="0"/>
              <a:t>8</a:t>
            </a:fld>
            <a:endParaRPr lang="en-GB" dirty="0"/>
          </a:p>
        </p:txBody>
      </p:sp>
    </p:spTree>
    <p:extLst>
      <p:ext uri="{BB962C8B-B14F-4D97-AF65-F5344CB8AC3E}">
        <p14:creationId xmlns:p14="http://schemas.microsoft.com/office/powerpoint/2010/main" val="168541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ECCE46-DA82-A64A-B8F7-B69FE8E3BED7}" type="slidenum">
              <a:rPr lang="en-GB" smtClean="0"/>
              <a:t>9</a:t>
            </a:fld>
            <a:endParaRPr lang="en-GB" dirty="0"/>
          </a:p>
        </p:txBody>
      </p:sp>
    </p:spTree>
    <p:extLst>
      <p:ext uri="{BB962C8B-B14F-4D97-AF65-F5344CB8AC3E}">
        <p14:creationId xmlns:p14="http://schemas.microsoft.com/office/powerpoint/2010/main" val="457355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976372"/>
            <a:ext cx="1088136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20240" y="5376672"/>
            <a:ext cx="89611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8/24/2018</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40080" y="384048"/>
            <a:ext cx="11521440" cy="1536192"/>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640080" y="2208276"/>
            <a:ext cx="11521440" cy="6336792"/>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8/24/2018</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40080" y="384048"/>
            <a:ext cx="11521440" cy="1536192"/>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640080" y="2208276"/>
            <a:ext cx="556869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2208276"/>
            <a:ext cx="556869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8/24/2018</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40080" y="384048"/>
            <a:ext cx="11521440" cy="1536192"/>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8/24/2018</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8/24/2018</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352544" y="8929116"/>
            <a:ext cx="4096512" cy="325795"/>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40080" y="8929116"/>
            <a:ext cx="2944368" cy="32579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8/24/2018</a:t>
            </a:fld>
            <a:endParaRPr lang="en-US" dirty="0"/>
          </a:p>
        </p:txBody>
      </p:sp>
      <p:sp>
        <p:nvSpPr>
          <p:cNvPr id="6" name="Holder 6"/>
          <p:cNvSpPr>
            <a:spLocks noGrp="1"/>
          </p:cNvSpPr>
          <p:nvPr>
            <p:ph type="sldNum" sz="quarter" idx="7"/>
          </p:nvPr>
        </p:nvSpPr>
        <p:spPr>
          <a:xfrm>
            <a:off x="9217152" y="8929116"/>
            <a:ext cx="2944368" cy="32579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zdnet.com/article/how-amazon-handles-a-new-software-deployment-every-second/"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2Vt7Ik8Ublw" TargetMode="External"/><Relationship Id="rId3" Type="http://schemas.openxmlformats.org/officeDocument/2006/relationships/image" Target="../media/image1.png"/><Relationship Id="rId7" Type="http://schemas.openxmlformats.org/officeDocument/2006/relationships/hyperlink" Target="https://www.atlassian.com/devop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atlassian.com/continuous-delivery/ci-vs-ci-vs-cd" TargetMode="External"/><Relationship Id="rId5" Type="http://schemas.openxmlformats.org/officeDocument/2006/relationships/hyperlink" Target="https://www.scrumguides.org/docs/scrumguide/v2017/2017-Scrum-Guide-US.pdf" TargetMode="External"/><Relationship Id="rId4" Type="http://schemas.openxmlformats.org/officeDocument/2006/relationships/image" Target="../media/image2.png"/><Relationship Id="rId9" Type="http://schemas.openxmlformats.org/officeDocument/2006/relationships/hyperlink" Target="https://www.youtube.com/watch?v=RaaBrPCo_M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sp>
        <p:nvSpPr>
          <p:cNvPr id="14" name="TextBox 13"/>
          <p:cNvSpPr txBox="1"/>
          <p:nvPr/>
        </p:nvSpPr>
        <p:spPr>
          <a:xfrm>
            <a:off x="701553" y="2057400"/>
            <a:ext cx="11581200" cy="5324535"/>
          </a:xfrm>
          <a:prstGeom prst="rect">
            <a:avLst/>
          </a:prstGeom>
          <a:noFill/>
        </p:spPr>
        <p:txBody>
          <a:bodyPr wrap="square" rtlCol="0">
            <a:spAutoFit/>
          </a:bodyPr>
          <a:lstStyle/>
          <a:p>
            <a:r>
              <a:rPr lang="en-GB" sz="6600" b="1" dirty="0" smtClean="0"/>
              <a:t>Lunch and learn</a:t>
            </a:r>
            <a:r>
              <a:rPr lang="en-GB" sz="5400" dirty="0" smtClean="0"/>
              <a:t>:</a:t>
            </a:r>
          </a:p>
          <a:p>
            <a:endParaRPr lang="en-GB" sz="5400" dirty="0" smtClean="0"/>
          </a:p>
          <a:p>
            <a:r>
              <a:rPr lang="en-GB" sz="4400" dirty="0" smtClean="0"/>
              <a:t>A dive into Scrum theory</a:t>
            </a:r>
            <a:br>
              <a:rPr lang="en-GB" sz="4400" dirty="0" smtClean="0"/>
            </a:br>
            <a:r>
              <a:rPr lang="en-GB" sz="4400" dirty="0" smtClean="0"/>
              <a:t>to get us all onto the same page</a:t>
            </a:r>
          </a:p>
          <a:p>
            <a:endParaRPr lang="en-GB" sz="4400" dirty="0"/>
          </a:p>
          <a:p>
            <a:r>
              <a:rPr lang="en-GB" sz="4400" dirty="0" smtClean="0"/>
              <a:t>But before we begin, an overview of Agile – the concept that underpins the Scrum Framework</a:t>
            </a:r>
            <a:endParaRPr lang="en-GB"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grpSp>
        <p:nvGrpSpPr>
          <p:cNvPr id="4" name="Group 3"/>
          <p:cNvGrpSpPr/>
          <p:nvPr/>
        </p:nvGrpSpPr>
        <p:grpSpPr>
          <a:xfrm>
            <a:off x="701553" y="1632424"/>
            <a:ext cx="11795247" cy="7362092"/>
            <a:chOff x="701553" y="1632424"/>
            <a:chExt cx="11795247" cy="7362092"/>
          </a:xfrm>
        </p:grpSpPr>
        <p:sp>
          <p:nvSpPr>
            <p:cNvPr id="6" name="TextBox 5"/>
            <p:cNvSpPr txBox="1"/>
            <p:nvPr/>
          </p:nvSpPr>
          <p:spPr>
            <a:xfrm>
              <a:off x="10972800" y="8409741"/>
              <a:ext cx="1524000" cy="584775"/>
            </a:xfrm>
            <a:prstGeom prst="rect">
              <a:avLst/>
            </a:prstGeom>
            <a:solidFill>
              <a:schemeClr val="bg2">
                <a:lumMod val="90000"/>
              </a:schemeClr>
            </a:solidFill>
          </p:spPr>
          <p:txBody>
            <a:bodyPr wrap="square" rtlCol="0">
              <a:spAutoFit/>
            </a:bodyPr>
            <a:lstStyle/>
            <a:p>
              <a:r>
                <a:rPr lang="en-GB" sz="1600" dirty="0" smtClean="0"/>
                <a:t>Credit: Pearson Education</a:t>
              </a:r>
              <a:endParaRPr lang="en-GB"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53" y="1632424"/>
              <a:ext cx="10074442" cy="7362092"/>
            </a:xfrm>
            <a:prstGeom prst="rect">
              <a:avLst/>
            </a:prstGeom>
          </p:spPr>
        </p:pic>
      </p:grpSp>
    </p:spTree>
    <p:extLst>
      <p:ext uri="{BB962C8B-B14F-4D97-AF65-F5344CB8AC3E}">
        <p14:creationId xmlns:p14="http://schemas.microsoft.com/office/powerpoint/2010/main" val="284159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sp>
        <p:nvSpPr>
          <p:cNvPr id="3" name="TextBox 2"/>
          <p:cNvSpPr txBox="1"/>
          <p:nvPr/>
        </p:nvSpPr>
        <p:spPr>
          <a:xfrm>
            <a:off x="609599" y="1291866"/>
            <a:ext cx="11673153" cy="7690695"/>
          </a:xfrm>
          <a:prstGeom prst="rect">
            <a:avLst/>
          </a:prstGeom>
          <a:noFill/>
        </p:spPr>
        <p:txBody>
          <a:bodyPr wrap="square" rtlCol="0">
            <a:spAutoFit/>
          </a:bodyPr>
          <a:lstStyle/>
          <a:p>
            <a:r>
              <a:rPr lang="en-GB" sz="2800" b="1" dirty="0" smtClean="0"/>
              <a:t>Scrum in practice / Evolution of Scrum into DevOps</a:t>
            </a:r>
          </a:p>
          <a:p>
            <a:endParaRPr lang="en-GB" dirty="0" smtClean="0"/>
          </a:p>
          <a:p>
            <a:pPr marL="342900" indent="-342900">
              <a:buFont typeface="Arial" panose="020B0604020202020204" pitchFamily="34" charset="0"/>
              <a:buChar char="•"/>
            </a:pPr>
            <a:r>
              <a:rPr lang="en-GB" b="1" dirty="0" smtClean="0">
                <a:sym typeface="Wingdings" panose="05000000000000000000" pitchFamily="2" charset="2"/>
              </a:rPr>
              <a:t>Effectiveness and Efficiency</a:t>
            </a:r>
            <a:r>
              <a:rPr lang="en-GB" dirty="0" smtClean="0">
                <a:sym typeface="Wingdings" panose="05000000000000000000" pitchFamily="2" charset="2"/>
              </a:rPr>
              <a:t/>
            </a:r>
            <a:br>
              <a:rPr lang="en-GB" dirty="0" smtClean="0">
                <a:sym typeface="Wingdings" panose="05000000000000000000" pitchFamily="2" charset="2"/>
              </a:rPr>
            </a:br>
            <a:r>
              <a:rPr lang="en-GB" dirty="0"/>
              <a:t>Being </a:t>
            </a:r>
            <a:r>
              <a:rPr lang="en-GB" b="1" dirty="0"/>
              <a:t>effective</a:t>
            </a:r>
            <a:r>
              <a:rPr lang="en-GB" dirty="0"/>
              <a:t> is about doing the right things, while being </a:t>
            </a:r>
            <a:r>
              <a:rPr lang="en-GB" b="1" dirty="0"/>
              <a:t>efficient</a:t>
            </a:r>
            <a:r>
              <a:rPr lang="en-GB" dirty="0"/>
              <a:t> is about doing things </a:t>
            </a:r>
            <a:r>
              <a:rPr lang="en-GB" dirty="0" smtClean="0"/>
              <a:t>right</a:t>
            </a:r>
            <a:br>
              <a:rPr lang="en-GB" dirty="0" smtClean="0"/>
            </a:br>
            <a:r>
              <a:rPr lang="en-GB" dirty="0" smtClean="0"/>
              <a:t>So you can be effective and have room to be more efficient (doing the right things badly).</a:t>
            </a:r>
            <a:br>
              <a:rPr lang="en-GB" dirty="0" smtClean="0"/>
            </a:br>
            <a:r>
              <a:rPr lang="en-GB" dirty="0" smtClean="0"/>
              <a:t>Similarly, you can be efficient, but ineffective (doing the wrong things really well!).</a:t>
            </a:r>
            <a:br>
              <a:rPr lang="en-GB" dirty="0" smtClean="0"/>
            </a:br>
            <a:r>
              <a:rPr lang="en-GB" i="1" dirty="0" smtClean="0"/>
              <a:t>Scrum gives </a:t>
            </a:r>
            <a:r>
              <a:rPr lang="en-GB" i="1" dirty="0"/>
              <a:t>visibility such that </a:t>
            </a:r>
            <a:r>
              <a:rPr lang="en-GB" i="1" dirty="0" smtClean="0"/>
              <a:t>it increases the likelihood of being effective and the nature of the framework encourages efficiency as well.</a:t>
            </a:r>
            <a:r>
              <a:rPr lang="en-GB" dirty="0" smtClean="0"/>
              <a:t/>
            </a:r>
            <a:br>
              <a:rPr lang="en-GB" dirty="0" smtClean="0"/>
            </a:br>
            <a:endParaRPr lang="en-GB" dirty="0"/>
          </a:p>
          <a:p>
            <a:pPr marL="342900" indent="-342900">
              <a:buFont typeface="Arial" panose="020B0604020202020204" pitchFamily="34" charset="0"/>
              <a:buChar char="•"/>
            </a:pPr>
            <a:r>
              <a:rPr lang="en-GB" b="1" dirty="0" smtClean="0"/>
              <a:t>Release trains </a:t>
            </a:r>
            <a:r>
              <a:rPr lang="en-GB" b="1" dirty="0" smtClean="0">
                <a:sym typeface="Wingdings" panose="05000000000000000000" pitchFamily="2" charset="2"/>
              </a:rPr>
              <a:t> Continuous integration / continuous deployment</a:t>
            </a:r>
            <a:r>
              <a:rPr lang="en-GB" dirty="0" smtClean="0">
                <a:sym typeface="Wingdings" panose="05000000000000000000" pitchFamily="2" charset="2"/>
              </a:rPr>
              <a:t/>
            </a:r>
            <a:br>
              <a:rPr lang="en-GB" dirty="0" smtClean="0">
                <a:sym typeface="Wingdings" panose="05000000000000000000" pitchFamily="2" charset="2"/>
              </a:rPr>
            </a:br>
            <a:r>
              <a:rPr lang="en-GB" dirty="0" smtClean="0">
                <a:sym typeface="Wingdings" panose="05000000000000000000" pitchFamily="2" charset="2"/>
              </a:rPr>
              <a:t>One deployment per Sprint, one deployment per release (potentially multiple Sprints)?</a:t>
            </a:r>
            <a:br>
              <a:rPr lang="en-GB" dirty="0" smtClean="0">
                <a:sym typeface="Wingdings" panose="05000000000000000000" pitchFamily="2" charset="2"/>
              </a:rPr>
            </a:br>
            <a:r>
              <a:rPr lang="en-GB" dirty="0" smtClean="0">
                <a:sym typeface="Wingdings" panose="05000000000000000000" pitchFamily="2" charset="2"/>
              </a:rPr>
              <a:t>Or deployment of every micro piece of code, by Devs themselves, from their local machines, automatically tested through Dev and Stage through to the Prod environment many multiple times per day?</a:t>
            </a:r>
          </a:p>
          <a:p>
            <a:pPr marL="1528763" lvl="1"/>
            <a:r>
              <a:rPr lang="en-GB" dirty="0" smtClean="0">
                <a:sym typeface="Wingdings" panose="05000000000000000000" pitchFamily="2" charset="2"/>
              </a:rPr>
              <a:t>E.g. Amazon do a release every …………………</a:t>
            </a:r>
          </a:p>
          <a:p>
            <a:pPr marL="1528763" lvl="1"/>
            <a:r>
              <a:rPr lang="en-GB" dirty="0">
                <a:sym typeface="Wingdings" panose="05000000000000000000" pitchFamily="2" charset="2"/>
              </a:rPr>
              <a:t>second</a:t>
            </a:r>
            <a:r>
              <a:rPr lang="en-GB" dirty="0" smtClean="0">
                <a:sym typeface="Wingdings" panose="05000000000000000000" pitchFamily="2" charset="2"/>
              </a:rPr>
              <a:t>!! (c.50 million annually [</a:t>
            </a:r>
            <a:r>
              <a:rPr lang="en-GB" dirty="0" smtClean="0">
                <a:sym typeface="Wingdings" panose="05000000000000000000" pitchFamily="2" charset="2"/>
                <a:hlinkClick r:id="rId5"/>
              </a:rPr>
              <a:t>as of </a:t>
            </a:r>
            <a:r>
              <a:rPr lang="en-GB" dirty="0">
                <a:sym typeface="Wingdings" panose="05000000000000000000" pitchFamily="2" charset="2"/>
                <a:hlinkClick r:id="rId5"/>
              </a:rPr>
              <a:t>an article from </a:t>
            </a:r>
            <a:r>
              <a:rPr lang="en-GB" dirty="0" smtClean="0">
                <a:sym typeface="Wingdings" panose="05000000000000000000" pitchFamily="2" charset="2"/>
                <a:hlinkClick r:id="rId5"/>
              </a:rPr>
              <a:t>2015</a:t>
            </a:r>
            <a:r>
              <a:rPr lang="en-GB" dirty="0" smtClean="0">
                <a:sym typeface="Wingdings" panose="05000000000000000000" pitchFamily="2" charset="2"/>
              </a:rPr>
              <a:t>])</a:t>
            </a:r>
            <a:br>
              <a:rPr lang="en-GB" dirty="0" smtClean="0">
                <a:sym typeface="Wingdings" panose="05000000000000000000" pitchFamily="2" charset="2"/>
              </a:rPr>
            </a:br>
            <a:r>
              <a:rPr lang="en-GB" i="1" dirty="0" smtClean="0">
                <a:sym typeface="Wingdings" panose="05000000000000000000" pitchFamily="2" charset="2"/>
              </a:rPr>
              <a:t>The ‘pipeline’ our Ops guys are currently working on are moving us in this direction</a:t>
            </a:r>
            <a:br>
              <a:rPr lang="en-GB" i="1" dirty="0" smtClean="0">
                <a:sym typeface="Wingdings" panose="05000000000000000000" pitchFamily="2" charset="2"/>
              </a:rPr>
            </a:br>
            <a:endParaRPr lang="en-GB" i="1" dirty="0">
              <a:sym typeface="Wingdings" panose="05000000000000000000" pitchFamily="2" charset="2"/>
            </a:endParaRPr>
          </a:p>
          <a:p>
            <a:pPr marL="342900" indent="-342900">
              <a:buFont typeface="Arial" panose="020B0604020202020204" pitchFamily="34" charset="0"/>
              <a:buChar char="•"/>
            </a:pPr>
            <a:r>
              <a:rPr lang="en-GB" b="1" dirty="0">
                <a:sym typeface="Wingdings" panose="05000000000000000000" pitchFamily="2" charset="2"/>
              </a:rPr>
              <a:t>Reduce need for Scrum structures / Scrum Master role / DevOps role</a:t>
            </a:r>
            <a:r>
              <a:rPr lang="en-GB" b="1" dirty="0" smtClean="0">
                <a:sym typeface="Wingdings" panose="05000000000000000000" pitchFamily="2" charset="2"/>
              </a:rPr>
              <a:t>!</a:t>
            </a:r>
            <a:br>
              <a:rPr lang="en-GB" b="1" dirty="0" smtClean="0">
                <a:sym typeface="Wingdings" panose="05000000000000000000" pitchFamily="2" charset="2"/>
              </a:rPr>
            </a:br>
            <a:r>
              <a:rPr lang="en-GB" dirty="0" smtClean="0">
                <a:sym typeface="Wingdings" panose="05000000000000000000" pitchFamily="2" charset="2"/>
              </a:rPr>
              <a:t>With CI/CD user Bug management (BAU), and new feature requests becomes the focus for the team (development based on empirical feedback), rather than projects based on what internal stakeholders believe the customer wants (and because of the inherent assumptions baked into this approach, can easily culminate in wasted effort on non-valuable code)</a:t>
            </a:r>
            <a:endParaRPr lang="en-GB" dirty="0"/>
          </a:p>
        </p:txBody>
      </p:sp>
    </p:spTree>
    <p:extLst>
      <p:ext uri="{BB962C8B-B14F-4D97-AF65-F5344CB8AC3E}">
        <p14:creationId xmlns:p14="http://schemas.microsoft.com/office/powerpoint/2010/main" val="29965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sp>
        <p:nvSpPr>
          <p:cNvPr id="4" name="Rectangle 3"/>
          <p:cNvSpPr/>
          <p:nvPr/>
        </p:nvSpPr>
        <p:spPr>
          <a:xfrm>
            <a:off x="701554" y="1371600"/>
            <a:ext cx="11490446" cy="4863639"/>
          </a:xfrm>
          <a:prstGeom prst="rect">
            <a:avLst/>
          </a:prstGeom>
        </p:spPr>
        <p:txBody>
          <a:bodyPr wrap="square">
            <a:spAutoFit/>
          </a:bodyPr>
          <a:lstStyle/>
          <a:p>
            <a:r>
              <a:rPr lang="en-GB" sz="2800" b="1" dirty="0" smtClean="0"/>
              <a:t>Further reading</a:t>
            </a:r>
            <a:r>
              <a:rPr lang="en-GB" dirty="0" smtClean="0"/>
              <a:t>:</a:t>
            </a:r>
          </a:p>
          <a:p>
            <a:pPr marL="457200" indent="-457200">
              <a:buFont typeface="+mj-lt"/>
              <a:buAutoNum type="arabicPeriod"/>
            </a:pPr>
            <a:r>
              <a:rPr lang="en-GB" dirty="0" smtClean="0"/>
              <a:t>The Scrum </a:t>
            </a:r>
            <a:r>
              <a:rPr lang="en-GB" dirty="0"/>
              <a:t>Guide</a:t>
            </a:r>
            <a:r>
              <a:rPr lang="en-GB" dirty="0" smtClean="0"/>
              <a:t>:</a:t>
            </a:r>
            <a:br>
              <a:rPr lang="en-GB" dirty="0" smtClean="0"/>
            </a:br>
            <a:r>
              <a:rPr lang="en-GB" dirty="0" smtClean="0">
                <a:hlinkClick r:id="rId5"/>
              </a:rPr>
              <a:t>https</a:t>
            </a:r>
            <a:r>
              <a:rPr lang="en-GB" dirty="0">
                <a:hlinkClick r:id="rId5"/>
              </a:rPr>
              <a:t>://</a:t>
            </a:r>
            <a:r>
              <a:rPr lang="en-GB" dirty="0" smtClean="0">
                <a:hlinkClick r:id="rId5"/>
              </a:rPr>
              <a:t>www.scrumguides.org/docs/scrumguide/v2017/2017-Scrum-Guide-US.pdf</a:t>
            </a:r>
            <a:endParaRPr lang="en-GB" dirty="0" smtClean="0"/>
          </a:p>
          <a:p>
            <a:pPr marL="457200" indent="-457200">
              <a:buFont typeface="+mj-lt"/>
              <a:buAutoNum type="arabicPeriod"/>
            </a:pPr>
            <a:r>
              <a:rPr lang="en-GB" dirty="0"/>
              <a:t>CI/CD/CD</a:t>
            </a:r>
            <a:r>
              <a:rPr lang="en-GB" dirty="0" smtClean="0"/>
              <a:t>:</a:t>
            </a:r>
            <a:br>
              <a:rPr lang="en-GB" dirty="0" smtClean="0"/>
            </a:br>
            <a:r>
              <a:rPr lang="en-GB" dirty="0" smtClean="0">
                <a:hlinkClick r:id="rId6"/>
              </a:rPr>
              <a:t>https</a:t>
            </a:r>
            <a:r>
              <a:rPr lang="en-GB" dirty="0">
                <a:hlinkClick r:id="rId6"/>
              </a:rPr>
              <a:t>://</a:t>
            </a:r>
            <a:r>
              <a:rPr lang="en-GB" dirty="0" smtClean="0">
                <a:hlinkClick r:id="rId6"/>
              </a:rPr>
              <a:t>www.atlassian.com/continuous-delivery/ci-vs-ci-vs-cd</a:t>
            </a:r>
            <a:endParaRPr lang="en-GB" dirty="0" smtClean="0"/>
          </a:p>
          <a:p>
            <a:pPr marL="457200" indent="-457200">
              <a:buFont typeface="+mj-lt"/>
              <a:buAutoNum type="arabicPeriod"/>
            </a:pPr>
            <a:r>
              <a:rPr lang="en-GB" dirty="0" smtClean="0"/>
              <a:t>DevOps:</a:t>
            </a:r>
            <a:br>
              <a:rPr lang="en-GB" dirty="0" smtClean="0"/>
            </a:br>
            <a:r>
              <a:rPr lang="en-GB" dirty="0" smtClean="0">
                <a:hlinkClick r:id="rId7"/>
              </a:rPr>
              <a:t>https</a:t>
            </a:r>
            <a:r>
              <a:rPr lang="en-GB" dirty="0">
                <a:hlinkClick r:id="rId7"/>
              </a:rPr>
              <a:t>://</a:t>
            </a:r>
            <a:r>
              <a:rPr lang="en-GB" dirty="0" smtClean="0">
                <a:hlinkClick r:id="rId7"/>
              </a:rPr>
              <a:t>www.atlassian.com/devops</a:t>
            </a:r>
            <a:endParaRPr lang="en-GB" dirty="0" smtClean="0"/>
          </a:p>
          <a:p>
            <a:endParaRPr lang="en-GB" dirty="0" smtClean="0"/>
          </a:p>
          <a:p>
            <a:r>
              <a:rPr lang="en-GB" sz="2800" b="1" dirty="0" smtClean="0"/>
              <a:t>‘How Scrum works’ videos:</a:t>
            </a:r>
          </a:p>
          <a:p>
            <a:pPr marL="457200" indent="-457200">
              <a:buFont typeface="+mj-lt"/>
              <a:buAutoNum type="arabicPeriod"/>
            </a:pPr>
            <a:r>
              <a:rPr lang="en-GB" dirty="0" smtClean="0"/>
              <a:t>A bit noddy (5mins):</a:t>
            </a:r>
            <a:br>
              <a:rPr lang="en-GB" dirty="0" smtClean="0"/>
            </a:br>
            <a:r>
              <a:rPr lang="en-GB" dirty="0" smtClean="0">
                <a:hlinkClick r:id="rId8"/>
              </a:rPr>
              <a:t>https</a:t>
            </a:r>
            <a:r>
              <a:rPr lang="en-GB" dirty="0">
                <a:hlinkClick r:id="rId8"/>
              </a:rPr>
              <a:t>://</a:t>
            </a:r>
            <a:r>
              <a:rPr lang="en-GB" dirty="0" smtClean="0">
                <a:hlinkClick r:id="rId8"/>
              </a:rPr>
              <a:t>www.youtube.com/watch?v=2Vt7Ik8Ublw</a:t>
            </a:r>
            <a:endParaRPr lang="en-GB" dirty="0" smtClean="0"/>
          </a:p>
          <a:p>
            <a:pPr marL="457200" indent="-457200">
              <a:buFont typeface="+mj-lt"/>
              <a:buAutoNum type="arabicPeriod"/>
            </a:pPr>
            <a:r>
              <a:rPr lang="en-GB" dirty="0"/>
              <a:t>Quite </a:t>
            </a:r>
            <a:r>
              <a:rPr lang="en-GB" dirty="0" smtClean="0"/>
              <a:t>clever (10 mins):</a:t>
            </a:r>
            <a:br>
              <a:rPr lang="en-GB" dirty="0" smtClean="0"/>
            </a:br>
            <a:r>
              <a:rPr lang="en-GB" dirty="0" smtClean="0">
                <a:hlinkClick r:id="rId9"/>
              </a:rPr>
              <a:t>https</a:t>
            </a:r>
            <a:r>
              <a:rPr lang="en-GB" dirty="0">
                <a:hlinkClick r:id="rId9"/>
              </a:rPr>
              <a:t>://</a:t>
            </a:r>
            <a:r>
              <a:rPr lang="en-GB" dirty="0" smtClean="0">
                <a:hlinkClick r:id="rId9"/>
              </a:rPr>
              <a:t>www.youtube.com/watch?v=RaaBrPCo_Mw</a:t>
            </a:r>
            <a:r>
              <a:rPr lang="en-GB" dirty="0" smtClean="0"/>
              <a:t> </a:t>
            </a:r>
            <a:br>
              <a:rPr lang="en-GB" dirty="0" smtClean="0"/>
            </a:br>
            <a:r>
              <a:rPr lang="en-GB" dirty="0" smtClean="0"/>
              <a:t>[but references Demo instead of Sprint Review, Scrum leader rather than Scrum Master, weirdly!]</a:t>
            </a:r>
          </a:p>
        </p:txBody>
      </p:sp>
    </p:spTree>
    <p:extLst>
      <p:ext uri="{BB962C8B-B14F-4D97-AF65-F5344CB8AC3E}">
        <p14:creationId xmlns:p14="http://schemas.microsoft.com/office/powerpoint/2010/main" val="1800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sp>
        <p:nvSpPr>
          <p:cNvPr id="6" name="TextBox 5"/>
          <p:cNvSpPr txBox="1"/>
          <p:nvPr/>
        </p:nvSpPr>
        <p:spPr>
          <a:xfrm>
            <a:off x="838200" y="7924800"/>
            <a:ext cx="11049000" cy="1138773"/>
          </a:xfrm>
          <a:prstGeom prst="rect">
            <a:avLst/>
          </a:prstGeom>
          <a:noFill/>
        </p:spPr>
        <p:txBody>
          <a:bodyPr wrap="square" rtlCol="0">
            <a:spAutoFit/>
          </a:bodyPr>
          <a:lstStyle/>
          <a:p>
            <a:r>
              <a:rPr lang="en-GB" sz="2800" b="1" dirty="0" smtClean="0"/>
              <a:t>Notes</a:t>
            </a:r>
            <a:r>
              <a:rPr lang="en-GB" dirty="0" smtClean="0"/>
              <a:t>:</a:t>
            </a:r>
          </a:p>
          <a:p>
            <a:r>
              <a:rPr lang="en-GB" sz="2000" dirty="0" smtClean="0"/>
              <a:t>Agile concepts have been around since the 50s. Codified in the Manifesto in 2001.</a:t>
            </a:r>
          </a:p>
          <a:p>
            <a:r>
              <a:rPr lang="en-GB" sz="2000" dirty="0" smtClean="0"/>
              <a:t>Scrum came together as a term in the late 80s. Codified in a paper at OOPSLA.</a:t>
            </a:r>
            <a:endParaRPr lang="en-GB" sz="2000" dirty="0"/>
          </a:p>
        </p:txBody>
      </p:sp>
      <p:grpSp>
        <p:nvGrpSpPr>
          <p:cNvPr id="4" name="Group 3"/>
          <p:cNvGrpSpPr/>
          <p:nvPr/>
        </p:nvGrpSpPr>
        <p:grpSpPr>
          <a:xfrm>
            <a:off x="701552" y="1371599"/>
            <a:ext cx="11795248" cy="7622917"/>
            <a:chOff x="701552" y="1371599"/>
            <a:chExt cx="11795248" cy="7622917"/>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52" y="1371599"/>
              <a:ext cx="11490448" cy="6464711"/>
            </a:xfrm>
            <a:prstGeom prst="rect">
              <a:avLst/>
            </a:prstGeom>
          </p:spPr>
        </p:pic>
        <p:sp>
          <p:nvSpPr>
            <p:cNvPr id="3" name="TextBox 2"/>
            <p:cNvSpPr txBox="1"/>
            <p:nvPr/>
          </p:nvSpPr>
          <p:spPr>
            <a:xfrm>
              <a:off x="10972800" y="8409741"/>
              <a:ext cx="1524000" cy="584775"/>
            </a:xfrm>
            <a:prstGeom prst="rect">
              <a:avLst/>
            </a:prstGeom>
            <a:solidFill>
              <a:schemeClr val="bg2">
                <a:lumMod val="90000"/>
              </a:schemeClr>
            </a:solidFill>
          </p:spPr>
          <p:txBody>
            <a:bodyPr wrap="square" rtlCol="0">
              <a:spAutoFit/>
            </a:bodyPr>
            <a:lstStyle/>
            <a:p>
              <a:r>
                <a:rPr lang="en-GB" sz="1600" dirty="0" smtClean="0"/>
                <a:t>Adapted from Visual Paradigm</a:t>
              </a:r>
              <a:endParaRPr lang="en-GB" dirty="0"/>
            </a:p>
          </p:txBody>
        </p:sp>
      </p:grpSp>
    </p:spTree>
    <p:extLst>
      <p:ext uri="{BB962C8B-B14F-4D97-AF65-F5344CB8AC3E}">
        <p14:creationId xmlns:p14="http://schemas.microsoft.com/office/powerpoint/2010/main" val="254833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sp>
        <p:nvSpPr>
          <p:cNvPr id="6" name="TextBox 5"/>
          <p:cNvSpPr txBox="1"/>
          <p:nvPr/>
        </p:nvSpPr>
        <p:spPr>
          <a:xfrm>
            <a:off x="838200" y="1371600"/>
            <a:ext cx="5354030" cy="523220"/>
          </a:xfrm>
          <a:prstGeom prst="rect">
            <a:avLst/>
          </a:prstGeom>
          <a:noFill/>
        </p:spPr>
        <p:txBody>
          <a:bodyPr wrap="none" rtlCol="0">
            <a:spAutoFit/>
          </a:bodyPr>
          <a:lstStyle/>
          <a:p>
            <a:r>
              <a:rPr lang="en-GB" sz="2800" b="1" dirty="0" smtClean="0"/>
              <a:t>Project management is a spectrum</a:t>
            </a:r>
            <a:endParaRPr lang="en-GB" sz="2800" b="1" dirty="0"/>
          </a:p>
        </p:txBody>
      </p:sp>
      <p:graphicFrame>
        <p:nvGraphicFramePr>
          <p:cNvPr id="7" name="Table 6"/>
          <p:cNvGraphicFramePr>
            <a:graphicFrameLocks noGrp="1"/>
          </p:cNvGraphicFramePr>
          <p:nvPr>
            <p:extLst>
              <p:ext uri="{D42A27DB-BD31-4B8C-83A1-F6EECF244321}">
                <p14:modId xmlns:p14="http://schemas.microsoft.com/office/powerpoint/2010/main" val="953686539"/>
              </p:ext>
            </p:extLst>
          </p:nvPr>
        </p:nvGraphicFramePr>
        <p:xfrm>
          <a:off x="838200" y="5069840"/>
          <a:ext cx="11049000" cy="34340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469443148"/>
                    </a:ext>
                  </a:extLst>
                </a:gridCol>
                <a:gridCol w="4419600">
                  <a:extLst>
                    <a:ext uri="{9D8B030D-6E8A-4147-A177-3AD203B41FA5}">
                      <a16:colId xmlns:a16="http://schemas.microsoft.com/office/drawing/2014/main" val="3584742191"/>
                    </a:ext>
                  </a:extLst>
                </a:gridCol>
                <a:gridCol w="2971800">
                  <a:extLst>
                    <a:ext uri="{9D8B030D-6E8A-4147-A177-3AD203B41FA5}">
                      <a16:colId xmlns:a16="http://schemas.microsoft.com/office/drawing/2014/main" val="3920480754"/>
                    </a:ext>
                  </a:extLst>
                </a:gridCol>
              </a:tblGrid>
              <a:tr h="370840">
                <a:tc>
                  <a:txBody>
                    <a:bodyPr/>
                    <a:lstStyle/>
                    <a:p>
                      <a:r>
                        <a:rPr lang="en-GB" dirty="0" smtClean="0"/>
                        <a:t>Control model</a:t>
                      </a:r>
                      <a:endParaRPr lang="en-GB" dirty="0"/>
                    </a:p>
                  </a:txBody>
                  <a:tcPr anchor="ctr"/>
                </a:tc>
                <a:tc>
                  <a:txBody>
                    <a:bodyPr/>
                    <a:lstStyle/>
                    <a:p>
                      <a:pPr algn="ctr"/>
                      <a:r>
                        <a:rPr lang="en-GB" dirty="0" smtClean="0"/>
                        <a:t>Shades of</a:t>
                      </a:r>
                      <a:r>
                        <a:rPr lang="en-GB" baseline="0" dirty="0" smtClean="0"/>
                        <a:t> grey in the middle</a:t>
                      </a:r>
                      <a:endParaRPr lang="en-GB" dirty="0"/>
                    </a:p>
                  </a:txBody>
                  <a:tcPr anchor="ctr"/>
                </a:tc>
                <a:tc>
                  <a:txBody>
                    <a:bodyPr/>
                    <a:lstStyle/>
                    <a:p>
                      <a:r>
                        <a:rPr lang="en-GB" dirty="0" smtClean="0"/>
                        <a:t>Agile model</a:t>
                      </a:r>
                      <a:endParaRPr lang="en-GB" dirty="0"/>
                    </a:p>
                  </a:txBody>
                  <a:tcPr anchor="ctr"/>
                </a:tc>
                <a:extLst>
                  <a:ext uri="{0D108BD9-81ED-4DB2-BD59-A6C34878D82A}">
                    <a16:rowId xmlns:a16="http://schemas.microsoft.com/office/drawing/2014/main" val="470436086"/>
                  </a:ext>
                </a:extLst>
              </a:tr>
              <a:tr h="1874520">
                <a:tc>
                  <a:txBody>
                    <a:bodyPr/>
                    <a:lstStyle/>
                    <a:p>
                      <a:r>
                        <a:rPr lang="en-GB" dirty="0" smtClean="0"/>
                        <a:t>Used commonly in digital agencies needing to attribute cost to clients. Or civil/public</a:t>
                      </a:r>
                      <a:r>
                        <a:rPr lang="en-GB" baseline="0" dirty="0" smtClean="0"/>
                        <a:t> services with entrenched hierarchical management structures</a:t>
                      </a:r>
                      <a:endParaRPr lang="en-GB" dirty="0"/>
                    </a:p>
                  </a:txBody>
                  <a:tcPr anchor="ctr"/>
                </a:tc>
                <a:tc>
                  <a:txBody>
                    <a:bodyPr/>
                    <a:lstStyle/>
                    <a:p>
                      <a:pPr algn="ctr"/>
                      <a:r>
                        <a:rPr lang="en-GB" dirty="0" smtClean="0"/>
                        <a:t>A sliding left to right scale of </a:t>
                      </a:r>
                      <a:r>
                        <a:rPr lang="en-GB" baseline="0" dirty="0" smtClean="0"/>
                        <a:t>increasing desire to engage directly with customers rather than just stakeholders as early and as often in the development process as possible</a:t>
                      </a:r>
                      <a:endParaRPr lang="en-GB" dirty="0"/>
                    </a:p>
                  </a:txBody>
                  <a:tcPr anchor="ctr"/>
                </a:tc>
                <a:tc>
                  <a:txBody>
                    <a:bodyPr/>
                    <a:lstStyle/>
                    <a:p>
                      <a:r>
                        <a:rPr lang="en-GB" dirty="0" smtClean="0"/>
                        <a:t>Commonly used </a:t>
                      </a:r>
                      <a:r>
                        <a:rPr lang="en-GB" baseline="0" dirty="0" smtClean="0"/>
                        <a:t>where overwhelming focus is on creating and realising value for the customer</a:t>
                      </a:r>
                    </a:p>
                  </a:txBody>
                  <a:tcPr anchor="ctr"/>
                </a:tc>
                <a:extLst>
                  <a:ext uri="{0D108BD9-81ED-4DB2-BD59-A6C34878D82A}">
                    <a16:rowId xmlns:a16="http://schemas.microsoft.com/office/drawing/2014/main" val="4010309756"/>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Devs time is allocated hour by hour. Direct contact with clients is strictly limited. Dev functions are cascaded</a:t>
                      </a:r>
                      <a:r>
                        <a:rPr lang="en-GB" baseline="0" dirty="0" smtClean="0"/>
                        <a:t> in a sequence of functional hand-offs</a:t>
                      </a:r>
                      <a:endParaRPr lang="en-GB" dirty="0" smtClean="0"/>
                    </a:p>
                  </a:txBody>
                  <a:tcPr anchor="ctr"/>
                </a:tc>
                <a:tc>
                  <a:txBody>
                    <a:bodyPr/>
                    <a:lstStyle/>
                    <a:p>
                      <a:pPr algn="ctr"/>
                      <a:r>
                        <a:rPr lang="en-GB" dirty="0" smtClean="0"/>
                        <a:t>A sliding left to right scale of levels of hierarchical control vs development team self-organisation and empowerment</a:t>
                      </a:r>
                      <a:endParaRPr lang="en-GB" dirty="0"/>
                    </a:p>
                  </a:txBody>
                  <a:tcPr anchor="ctr"/>
                </a:tc>
                <a:tc>
                  <a:txBody>
                    <a:bodyPr/>
                    <a:lstStyle/>
                    <a:p>
                      <a:r>
                        <a:rPr lang="en-GB" dirty="0" smtClean="0"/>
                        <a:t>Devs are self-managing.</a:t>
                      </a:r>
                      <a:r>
                        <a:rPr lang="en-GB" baseline="0" dirty="0" smtClean="0"/>
                        <a:t> Constantly testing and learning from direct contact with the customer</a:t>
                      </a:r>
                    </a:p>
                  </a:txBody>
                  <a:tcPr anchor="ctr"/>
                </a:tc>
                <a:extLst>
                  <a:ext uri="{0D108BD9-81ED-4DB2-BD59-A6C34878D82A}">
                    <a16:rowId xmlns:a16="http://schemas.microsoft.com/office/drawing/2014/main" val="798008489"/>
                  </a:ext>
                </a:extLst>
              </a:tr>
            </a:tbl>
          </a:graphicData>
        </a:graphic>
      </p:graphicFrame>
      <p:sp>
        <p:nvSpPr>
          <p:cNvPr id="8" name="TextBox 7"/>
          <p:cNvSpPr txBox="1"/>
          <p:nvPr/>
        </p:nvSpPr>
        <p:spPr>
          <a:xfrm>
            <a:off x="838200" y="3146201"/>
            <a:ext cx="2590800" cy="1754326"/>
          </a:xfrm>
          <a:prstGeom prst="rect">
            <a:avLst/>
          </a:prstGeom>
          <a:noFill/>
        </p:spPr>
        <p:txBody>
          <a:bodyPr wrap="square" rtlCol="0">
            <a:spAutoFit/>
          </a:bodyPr>
          <a:lstStyle/>
          <a:p>
            <a:r>
              <a:rPr lang="en-GB" sz="1800" dirty="0" smtClean="0"/>
              <a:t>Waterfall (e.g. </a:t>
            </a:r>
            <a:r>
              <a:rPr lang="en-GB" sz="1800" b="1" dirty="0" smtClean="0">
                <a:solidFill>
                  <a:srgbClr val="FF0000"/>
                </a:solidFill>
              </a:rPr>
              <a:t>Prince2</a:t>
            </a:r>
            <a:r>
              <a:rPr lang="en-GB" sz="1800" dirty="0" smtClean="0"/>
              <a:t>)</a:t>
            </a:r>
          </a:p>
          <a:p>
            <a:r>
              <a:rPr lang="en-GB" sz="1800" dirty="0" smtClean="0"/>
              <a:t>Heavy on documentation of requirements and estimates and following a plan. Not known for handling change well</a:t>
            </a:r>
            <a:endParaRPr lang="en-GB" sz="1800" dirty="0"/>
          </a:p>
        </p:txBody>
      </p:sp>
      <p:sp>
        <p:nvSpPr>
          <p:cNvPr id="13" name="TextBox 12"/>
          <p:cNvSpPr txBox="1"/>
          <p:nvPr/>
        </p:nvSpPr>
        <p:spPr>
          <a:xfrm>
            <a:off x="3581400" y="3142278"/>
            <a:ext cx="2133600" cy="1200329"/>
          </a:xfrm>
          <a:prstGeom prst="rect">
            <a:avLst/>
          </a:prstGeom>
          <a:noFill/>
        </p:spPr>
        <p:txBody>
          <a:bodyPr wrap="square" rtlCol="0">
            <a:spAutoFit/>
          </a:bodyPr>
          <a:lstStyle/>
          <a:p>
            <a:r>
              <a:rPr lang="en-GB" sz="1800" dirty="0" smtClean="0"/>
              <a:t>Agile (e.g. </a:t>
            </a:r>
            <a:r>
              <a:rPr lang="en-GB" sz="1800" b="1" dirty="0" smtClean="0">
                <a:solidFill>
                  <a:srgbClr val="FF0000"/>
                </a:solidFill>
              </a:rPr>
              <a:t>DSDM</a:t>
            </a:r>
            <a:r>
              <a:rPr lang="en-GB" sz="1800" dirty="0" smtClean="0"/>
              <a:t>)</a:t>
            </a:r>
            <a:br>
              <a:rPr lang="en-GB" sz="1800" dirty="0" smtClean="0"/>
            </a:br>
            <a:r>
              <a:rPr lang="en-GB" sz="1800" dirty="0" smtClean="0"/>
              <a:t>Heavy </a:t>
            </a:r>
            <a:r>
              <a:rPr lang="en-GB" sz="1800" dirty="0"/>
              <a:t>initial </a:t>
            </a:r>
            <a:r>
              <a:rPr lang="en-GB" sz="1800" dirty="0" smtClean="0"/>
              <a:t>focus on documentation at the beginning</a:t>
            </a:r>
            <a:endParaRPr lang="en-GB" sz="1800" dirty="0"/>
          </a:p>
        </p:txBody>
      </p:sp>
      <p:sp>
        <p:nvSpPr>
          <p:cNvPr id="15" name="TextBox 14"/>
          <p:cNvSpPr txBox="1"/>
          <p:nvPr/>
        </p:nvSpPr>
        <p:spPr>
          <a:xfrm>
            <a:off x="5715000" y="3124200"/>
            <a:ext cx="2971799" cy="1754326"/>
          </a:xfrm>
          <a:prstGeom prst="rect">
            <a:avLst/>
          </a:prstGeom>
          <a:noFill/>
        </p:spPr>
        <p:txBody>
          <a:bodyPr wrap="square" rtlCol="0">
            <a:spAutoFit/>
          </a:bodyPr>
          <a:lstStyle/>
          <a:p>
            <a:r>
              <a:rPr lang="en-GB" sz="1800" dirty="0" smtClean="0"/>
              <a:t>Agile (e.g. </a:t>
            </a:r>
            <a:r>
              <a:rPr lang="en-GB" sz="1800" b="1" dirty="0" smtClean="0">
                <a:solidFill>
                  <a:schemeClr val="accent3">
                    <a:lumMod val="75000"/>
                  </a:schemeClr>
                </a:solidFill>
              </a:rPr>
              <a:t>Scrum</a:t>
            </a:r>
            <a:r>
              <a:rPr lang="en-GB" sz="1800" dirty="0" smtClean="0"/>
              <a:t>)</a:t>
            </a:r>
            <a:br>
              <a:rPr lang="en-GB" sz="1800" dirty="0" smtClean="0"/>
            </a:br>
            <a:r>
              <a:rPr lang="en-GB" sz="1800" dirty="0" smtClean="0"/>
              <a:t>A lightweight, simple to understand framework giving a balance of transparency and ability to engage customers and stakeholders</a:t>
            </a:r>
            <a:endParaRPr lang="en-GB" sz="1800" dirty="0"/>
          </a:p>
        </p:txBody>
      </p:sp>
      <p:sp>
        <p:nvSpPr>
          <p:cNvPr id="16" name="TextBox 15"/>
          <p:cNvSpPr txBox="1"/>
          <p:nvPr/>
        </p:nvSpPr>
        <p:spPr>
          <a:xfrm>
            <a:off x="8839201" y="3124200"/>
            <a:ext cx="3048000" cy="1754326"/>
          </a:xfrm>
          <a:prstGeom prst="rect">
            <a:avLst/>
          </a:prstGeom>
          <a:noFill/>
        </p:spPr>
        <p:txBody>
          <a:bodyPr wrap="square" rtlCol="0">
            <a:spAutoFit/>
          </a:bodyPr>
          <a:lstStyle/>
          <a:p>
            <a:r>
              <a:rPr lang="en-GB" sz="1800" dirty="0" smtClean="0"/>
              <a:t>Agile (e.g. </a:t>
            </a:r>
            <a:r>
              <a:rPr lang="en-GB" sz="1800" b="1" dirty="0" smtClean="0">
                <a:solidFill>
                  <a:schemeClr val="accent3">
                    <a:lumMod val="75000"/>
                  </a:schemeClr>
                </a:solidFill>
              </a:rPr>
              <a:t>Kanban</a:t>
            </a:r>
            <a:r>
              <a:rPr lang="en-GB" sz="1800" dirty="0" smtClean="0"/>
              <a:t>)</a:t>
            </a:r>
          </a:p>
          <a:p>
            <a:r>
              <a:rPr lang="en-GB" sz="1800" dirty="0" smtClean="0"/>
              <a:t>Focus on process-light / limiting WIP – great for developers, not so easy for non-Agile stakeholders to visualise what’s coming up</a:t>
            </a:r>
            <a:endParaRPr lang="en-GB" sz="1800" dirty="0"/>
          </a:p>
        </p:txBody>
      </p:sp>
      <p:grpSp>
        <p:nvGrpSpPr>
          <p:cNvPr id="3" name="Group 2"/>
          <p:cNvGrpSpPr/>
          <p:nvPr/>
        </p:nvGrpSpPr>
        <p:grpSpPr>
          <a:xfrm>
            <a:off x="874295" y="2131136"/>
            <a:ext cx="11082423" cy="612064"/>
            <a:chOff x="874295" y="2131136"/>
            <a:chExt cx="11082423" cy="612064"/>
          </a:xfrm>
        </p:grpSpPr>
        <p:cxnSp>
          <p:nvCxnSpPr>
            <p:cNvPr id="4" name="Straight Connector 3"/>
            <p:cNvCxnSpPr/>
            <p:nvPr/>
          </p:nvCxnSpPr>
          <p:spPr>
            <a:xfrm>
              <a:off x="990600" y="2743200"/>
              <a:ext cx="10896600" cy="0"/>
            </a:xfrm>
            <a:prstGeom prst="line">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74295" y="2131136"/>
              <a:ext cx="2381421" cy="418128"/>
            </a:xfrm>
            <a:prstGeom prst="rect">
              <a:avLst/>
            </a:prstGeom>
            <a:noFill/>
          </p:spPr>
          <p:txBody>
            <a:bodyPr wrap="none" rtlCol="0">
              <a:spAutoFit/>
            </a:bodyPr>
            <a:lstStyle/>
            <a:p>
              <a:r>
                <a:rPr lang="en-GB" b="1" i="1" dirty="0" smtClean="0"/>
                <a:t>Hierarchical control</a:t>
              </a:r>
              <a:endParaRPr lang="en-GB" b="1" i="1" dirty="0"/>
            </a:p>
          </p:txBody>
        </p:sp>
        <p:sp>
          <p:nvSpPr>
            <p:cNvPr id="17" name="TextBox 16"/>
            <p:cNvSpPr txBox="1"/>
            <p:nvPr/>
          </p:nvSpPr>
          <p:spPr>
            <a:xfrm>
              <a:off x="9220200" y="2133600"/>
              <a:ext cx="2736518" cy="418128"/>
            </a:xfrm>
            <a:prstGeom prst="rect">
              <a:avLst/>
            </a:prstGeom>
            <a:noFill/>
          </p:spPr>
          <p:txBody>
            <a:bodyPr wrap="none" rtlCol="0">
              <a:spAutoFit/>
            </a:bodyPr>
            <a:lstStyle/>
            <a:p>
              <a:r>
                <a:rPr lang="en-GB" b="1" i="1" dirty="0" smtClean="0"/>
                <a:t>Team self-organisation</a:t>
              </a:r>
              <a:endParaRPr lang="en-GB" b="1" i="1" dirty="0"/>
            </a:p>
          </p:txBody>
        </p:sp>
      </p:grpSp>
    </p:spTree>
    <p:extLst>
      <p:ext uri="{BB962C8B-B14F-4D97-AF65-F5344CB8AC3E}">
        <p14:creationId xmlns:p14="http://schemas.microsoft.com/office/powerpoint/2010/main" val="42621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799" y="1498092"/>
            <a:ext cx="11596953" cy="7493508"/>
          </a:xfrm>
          <a:prstGeom prst="rect">
            <a:avLst/>
          </a:prstGeom>
        </p:spPr>
      </p:pic>
    </p:spTree>
    <p:extLst>
      <p:ext uri="{BB962C8B-B14F-4D97-AF65-F5344CB8AC3E}">
        <p14:creationId xmlns:p14="http://schemas.microsoft.com/office/powerpoint/2010/main" val="55668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sp>
        <p:nvSpPr>
          <p:cNvPr id="4" name="TextBox 3"/>
          <p:cNvSpPr txBox="1"/>
          <p:nvPr/>
        </p:nvSpPr>
        <p:spPr>
          <a:xfrm>
            <a:off x="6492153" y="1676401"/>
            <a:ext cx="5623647" cy="5305042"/>
          </a:xfrm>
          <a:prstGeom prst="rect">
            <a:avLst/>
          </a:prstGeom>
          <a:noFill/>
        </p:spPr>
        <p:txBody>
          <a:bodyPr wrap="square" rtlCol="0">
            <a:spAutoFit/>
          </a:bodyPr>
          <a:lstStyle/>
          <a:p>
            <a:r>
              <a:rPr lang="en-GB" dirty="0" smtClean="0"/>
              <a:t>It’s very easy to plan too much - to get too much of an idea as to what the end product looks like, and to increment towards that.</a:t>
            </a:r>
            <a:br>
              <a:rPr lang="en-GB" dirty="0" smtClean="0"/>
            </a:br>
            <a:r>
              <a:rPr lang="en-GB" dirty="0" smtClean="0"/>
              <a:t>That’s not Agile.</a:t>
            </a:r>
          </a:p>
          <a:p>
            <a:endParaRPr lang="en-GB" dirty="0" smtClean="0"/>
          </a:p>
          <a:p>
            <a:endParaRPr lang="en-GB" dirty="0" smtClean="0"/>
          </a:p>
          <a:p>
            <a:r>
              <a:rPr lang="en-GB" dirty="0" smtClean="0"/>
              <a:t>Agile is about adaptation.</a:t>
            </a:r>
            <a:br>
              <a:rPr lang="en-GB" dirty="0" smtClean="0"/>
            </a:br>
            <a:r>
              <a:rPr lang="en-GB" dirty="0" smtClean="0"/>
              <a:t>It’s about listening to customer feedback.</a:t>
            </a:r>
            <a:br>
              <a:rPr lang="en-GB" dirty="0" smtClean="0"/>
            </a:br>
            <a:r>
              <a:rPr lang="en-GB" dirty="0" smtClean="0"/>
              <a:t>It’s about preparing to build (and throw away) rapidly developed proofs of concept.</a:t>
            </a:r>
          </a:p>
          <a:p>
            <a:endParaRPr lang="en-GB" dirty="0"/>
          </a:p>
          <a:p>
            <a:endParaRPr lang="en-GB" dirty="0" smtClean="0"/>
          </a:p>
          <a:p>
            <a:endParaRPr lang="en-GB" dirty="0"/>
          </a:p>
          <a:p>
            <a:r>
              <a:rPr lang="en-GB" dirty="0" smtClean="0"/>
              <a:t>Also, it’s not about having no plan at all.</a:t>
            </a:r>
            <a:br>
              <a:rPr lang="en-GB" dirty="0" smtClean="0"/>
            </a:br>
            <a:r>
              <a:rPr lang="en-GB" dirty="0" smtClean="0"/>
              <a:t>It’s not about no documentation at all.</a:t>
            </a:r>
            <a:br>
              <a:rPr lang="en-GB" dirty="0" smtClean="0"/>
            </a:br>
            <a:r>
              <a:rPr lang="en-GB" dirty="0" smtClean="0"/>
              <a:t>It’s about ‘just enough’ of each.</a:t>
            </a:r>
          </a:p>
        </p:txBody>
      </p:sp>
      <p:grpSp>
        <p:nvGrpSpPr>
          <p:cNvPr id="10" name="Group 9"/>
          <p:cNvGrpSpPr/>
          <p:nvPr/>
        </p:nvGrpSpPr>
        <p:grpSpPr>
          <a:xfrm>
            <a:off x="701553" y="1524000"/>
            <a:ext cx="11795247" cy="7470516"/>
            <a:chOff x="701553" y="1524000"/>
            <a:chExt cx="11795247" cy="7470516"/>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53" y="1524000"/>
              <a:ext cx="5372100" cy="6581775"/>
            </a:xfrm>
            <a:prstGeom prst="rect">
              <a:avLst/>
            </a:prstGeom>
          </p:spPr>
        </p:pic>
        <p:sp>
          <p:nvSpPr>
            <p:cNvPr id="7" name="TextBox 6"/>
            <p:cNvSpPr txBox="1"/>
            <p:nvPr/>
          </p:nvSpPr>
          <p:spPr>
            <a:xfrm>
              <a:off x="10896600" y="8409741"/>
              <a:ext cx="1600200" cy="584775"/>
            </a:xfrm>
            <a:prstGeom prst="rect">
              <a:avLst/>
            </a:prstGeom>
            <a:solidFill>
              <a:schemeClr val="bg2">
                <a:lumMod val="90000"/>
              </a:schemeClr>
            </a:solidFill>
          </p:spPr>
          <p:txBody>
            <a:bodyPr wrap="square" rtlCol="0">
              <a:spAutoFit/>
            </a:bodyPr>
            <a:lstStyle/>
            <a:p>
              <a:r>
                <a:rPr lang="en-GB" sz="1600" dirty="0" smtClean="0"/>
                <a:t>Credit: Henrik Kniberg</a:t>
              </a:r>
              <a:endParaRPr lang="en-GB" dirty="0"/>
            </a:p>
          </p:txBody>
        </p:sp>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00200"/>
            <a:ext cx="6381750" cy="172402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37" y="3276600"/>
            <a:ext cx="6315075" cy="1704975"/>
          </a:xfrm>
          <a:prstGeom prst="rect">
            <a:avLst/>
          </a:prstGeom>
        </p:spPr>
      </p:pic>
      <p:grpSp>
        <p:nvGrpSpPr>
          <p:cNvPr id="11" name="Group 10"/>
          <p:cNvGrpSpPr/>
          <p:nvPr/>
        </p:nvGrpSpPr>
        <p:grpSpPr>
          <a:xfrm>
            <a:off x="41115" y="4953000"/>
            <a:ext cx="12455685" cy="4013775"/>
            <a:chOff x="41115" y="4953000"/>
            <a:chExt cx="12455685" cy="4013775"/>
          </a:xfrm>
        </p:grpSpPr>
        <p:sp>
          <p:nvSpPr>
            <p:cNvPr id="8" name="TextBox 7"/>
            <p:cNvSpPr txBox="1"/>
            <p:nvPr/>
          </p:nvSpPr>
          <p:spPr>
            <a:xfrm>
              <a:off x="10896600" y="8382000"/>
              <a:ext cx="1600200" cy="584775"/>
            </a:xfrm>
            <a:prstGeom prst="rect">
              <a:avLst/>
            </a:prstGeom>
            <a:solidFill>
              <a:schemeClr val="bg2">
                <a:lumMod val="90000"/>
              </a:schemeClr>
            </a:solidFill>
          </p:spPr>
          <p:txBody>
            <a:bodyPr wrap="square" rtlCol="0">
              <a:spAutoFit/>
            </a:bodyPr>
            <a:lstStyle/>
            <a:p>
              <a:r>
                <a:rPr lang="en-GB" sz="1600" dirty="0" smtClean="0"/>
                <a:t>Credit: Jeff Patton</a:t>
              </a:r>
              <a:endParaRPr lang="en-GB"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15" y="4953000"/>
              <a:ext cx="6241788" cy="3072130"/>
            </a:xfrm>
            <a:prstGeom prst="rect">
              <a:avLst/>
            </a:prstGeom>
          </p:spPr>
        </p:pic>
      </p:grpSp>
      <p:sp>
        <p:nvSpPr>
          <p:cNvPr id="12" name="TextBox 11"/>
          <p:cNvSpPr txBox="1"/>
          <p:nvPr/>
        </p:nvSpPr>
        <p:spPr>
          <a:xfrm>
            <a:off x="6492153" y="1691722"/>
            <a:ext cx="5726272" cy="5630837"/>
          </a:xfrm>
          <a:prstGeom prst="rect">
            <a:avLst/>
          </a:prstGeom>
          <a:noFill/>
        </p:spPr>
        <p:txBody>
          <a:bodyPr wrap="square" rtlCol="0">
            <a:spAutoFit/>
          </a:bodyPr>
          <a:lstStyle/>
          <a:p>
            <a:r>
              <a:rPr lang="en-GB" dirty="0" smtClean="0"/>
              <a:t>With too clear a plan at the start, you risk only building to the plan, incrementally. Each increment is rarely going to give a customer much of use until the final increment is deployed.</a:t>
            </a:r>
          </a:p>
          <a:p>
            <a:endParaRPr lang="en-GB" dirty="0"/>
          </a:p>
          <a:p>
            <a:endParaRPr lang="en-GB" dirty="0" smtClean="0"/>
          </a:p>
          <a:p>
            <a:r>
              <a:rPr lang="en-GB" dirty="0" smtClean="0"/>
              <a:t>With an iterative approach and an idea of direction of travel to an end point, you sketch, and each sketch provides the customer with a view of the fuller picture – giving more context to the iteration.</a:t>
            </a:r>
          </a:p>
          <a:p>
            <a:endParaRPr lang="en-GB" dirty="0"/>
          </a:p>
          <a:p>
            <a:endParaRPr lang="en-GB" dirty="0" smtClean="0"/>
          </a:p>
          <a:p>
            <a:r>
              <a:rPr lang="en-GB" dirty="0" smtClean="0"/>
              <a:t>In reality, Scrum usually combines the two – allowing adaptation, giving a view of the bigger picture and presenting a degree of detail for smaller elements as we go as well</a:t>
            </a:r>
          </a:p>
        </p:txBody>
      </p:sp>
    </p:spTree>
    <p:extLst>
      <p:ext uri="{BB962C8B-B14F-4D97-AF65-F5344CB8AC3E}">
        <p14:creationId xmlns:p14="http://schemas.microsoft.com/office/powerpoint/2010/main" val="20991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par>
                          <p:cTn id="24" fill="hold">
                            <p:stCondLst>
                              <p:cond delay="500"/>
                            </p:stCondLst>
                            <p:childTnLst>
                              <p:par>
                                <p:cTn id="25" presetID="10" presetClass="exit" presetSubtype="0" fill="hold" grpId="0" nodeType="afterEffect">
                                  <p:stCondLst>
                                    <p:cond delay="0"/>
                                  </p:stCondLst>
                                  <p:childTnLst>
                                    <p:animEffect transition="out" filter="fade">
                                      <p:cBhvr>
                                        <p:cTn id="26" dur="500"/>
                                        <p:tgtEl>
                                          <p:spTgt spid="4">
                                            <p:txEl>
                                              <p:pRg st="0" end="0"/>
                                            </p:txEl>
                                          </p:spTgt>
                                        </p:tgtEl>
                                      </p:cBhvr>
                                    </p:animEffect>
                                    <p:set>
                                      <p:cBhvr>
                                        <p:cTn id="27" dur="1" fill="hold">
                                          <p:stCondLst>
                                            <p:cond delay="499"/>
                                          </p:stCondLst>
                                        </p:cTn>
                                        <p:tgtEl>
                                          <p:spTgt spid="4">
                                            <p:txEl>
                                              <p:pRg st="0" end="0"/>
                                            </p:txEl>
                                          </p:spTgt>
                                        </p:tgtEl>
                                        <p:attrNameLst>
                                          <p:attrName>style.visibility</p:attrName>
                                        </p:attrNameLst>
                                      </p:cBhvr>
                                      <p:to>
                                        <p:strVal val="hidden"/>
                                      </p:to>
                                    </p:set>
                                  </p:childTnLst>
                                </p:cTn>
                              </p:par>
                            </p:childTnLst>
                          </p:cTn>
                        </p:par>
                        <p:par>
                          <p:cTn id="28" fill="hold">
                            <p:stCondLst>
                              <p:cond delay="1000"/>
                            </p:stCondLst>
                            <p:childTnLst>
                              <p:par>
                                <p:cTn id="29" presetID="10" presetClass="exit" presetSubtype="0" fill="hold" grpId="0" nodeType="afterEffect">
                                  <p:stCondLst>
                                    <p:cond delay="0"/>
                                  </p:stCondLst>
                                  <p:childTnLst>
                                    <p:animEffect transition="out" filter="fade">
                                      <p:cBhvr>
                                        <p:cTn id="30" dur="500"/>
                                        <p:tgtEl>
                                          <p:spTgt spid="4">
                                            <p:txEl>
                                              <p:pRg st="3" end="3"/>
                                            </p:txEl>
                                          </p:spTgt>
                                        </p:tgtEl>
                                      </p:cBhvr>
                                    </p:animEffect>
                                    <p:set>
                                      <p:cBhvr>
                                        <p:cTn id="31" dur="1" fill="hold">
                                          <p:stCondLst>
                                            <p:cond delay="499"/>
                                          </p:stCondLst>
                                        </p:cTn>
                                        <p:tgtEl>
                                          <p:spTgt spid="4">
                                            <p:txEl>
                                              <p:pRg st="3" end="3"/>
                                            </p:txEl>
                                          </p:spTgt>
                                        </p:tgtEl>
                                        <p:attrNameLst>
                                          <p:attrName>style.visibility</p:attrName>
                                        </p:attrNameLst>
                                      </p:cBhvr>
                                      <p:to>
                                        <p:strVal val="hidden"/>
                                      </p:to>
                                    </p:set>
                                  </p:childTnLst>
                                </p:cTn>
                              </p:par>
                            </p:childTnLst>
                          </p:cTn>
                        </p:par>
                        <p:par>
                          <p:cTn id="32" fill="hold">
                            <p:stCondLst>
                              <p:cond delay="1500"/>
                            </p:stCondLst>
                            <p:childTnLst>
                              <p:par>
                                <p:cTn id="33" presetID="10" presetClass="exit" presetSubtype="0" fill="hold" grpId="0" nodeType="afterEffect">
                                  <p:stCondLst>
                                    <p:cond delay="0"/>
                                  </p:stCondLst>
                                  <p:childTnLst>
                                    <p:animEffect transition="out" filter="fade">
                                      <p:cBhvr>
                                        <p:cTn id="34" dur="500"/>
                                        <p:tgtEl>
                                          <p:spTgt spid="4">
                                            <p:txEl>
                                              <p:pRg st="7" end="7"/>
                                            </p:txEl>
                                          </p:spTgt>
                                        </p:tgtEl>
                                      </p:cBhvr>
                                    </p:animEffect>
                                    <p:set>
                                      <p:cBhvr>
                                        <p:cTn id="35" dur="1" fill="hold">
                                          <p:stCondLst>
                                            <p:cond delay="499"/>
                                          </p:stCondLst>
                                        </p:cTn>
                                        <p:tgtEl>
                                          <p:spTgt spid="4">
                                            <p:txEl>
                                              <p:pRg st="7" end="7"/>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sp>
        <p:nvSpPr>
          <p:cNvPr id="5" name="TextBox 4"/>
          <p:cNvSpPr txBox="1"/>
          <p:nvPr/>
        </p:nvSpPr>
        <p:spPr>
          <a:xfrm>
            <a:off x="609600" y="1300340"/>
            <a:ext cx="7838428" cy="523220"/>
          </a:xfrm>
          <a:prstGeom prst="rect">
            <a:avLst/>
          </a:prstGeom>
          <a:noFill/>
        </p:spPr>
        <p:txBody>
          <a:bodyPr wrap="none" rtlCol="0">
            <a:spAutoFit/>
          </a:bodyPr>
          <a:lstStyle/>
          <a:p>
            <a:r>
              <a:rPr lang="en-GB" sz="2800" b="1" dirty="0" smtClean="0"/>
              <a:t>So what’s the difference between Agile and Scrum?</a:t>
            </a:r>
            <a:endParaRPr lang="en-GB" sz="2800" b="1" dirty="0"/>
          </a:p>
        </p:txBody>
      </p:sp>
      <p:sp>
        <p:nvSpPr>
          <p:cNvPr id="6" name="TextBox 5"/>
          <p:cNvSpPr txBox="1"/>
          <p:nvPr/>
        </p:nvSpPr>
        <p:spPr>
          <a:xfrm>
            <a:off x="701551" y="2044810"/>
            <a:ext cx="11223747" cy="743922"/>
          </a:xfrm>
          <a:prstGeom prst="rect">
            <a:avLst/>
          </a:prstGeom>
          <a:noFill/>
        </p:spPr>
        <p:txBody>
          <a:bodyPr wrap="square" rtlCol="0">
            <a:spAutoFit/>
          </a:bodyPr>
          <a:lstStyle/>
          <a:p>
            <a:r>
              <a:rPr lang="en-GB" dirty="0" smtClean="0"/>
              <a:t>‘Agile’ is more a mindset than a project management methodology.</a:t>
            </a:r>
          </a:p>
          <a:p>
            <a:r>
              <a:rPr lang="en-GB" dirty="0" smtClean="0"/>
              <a:t>It’s a set of behaviours. An outlook on how you approach work. It is a team contract.</a:t>
            </a:r>
            <a:endParaRPr lang="en-GB" dirty="0"/>
          </a:p>
        </p:txBody>
      </p:sp>
      <p:sp>
        <p:nvSpPr>
          <p:cNvPr id="7" name="TextBox 6"/>
          <p:cNvSpPr txBox="1"/>
          <p:nvPr/>
        </p:nvSpPr>
        <p:spPr>
          <a:xfrm>
            <a:off x="701551" y="3003605"/>
            <a:ext cx="11223747" cy="743922"/>
          </a:xfrm>
          <a:prstGeom prst="rect">
            <a:avLst/>
          </a:prstGeom>
          <a:noFill/>
        </p:spPr>
        <p:txBody>
          <a:bodyPr wrap="square" rtlCol="0">
            <a:spAutoFit/>
          </a:bodyPr>
          <a:lstStyle/>
          <a:p>
            <a:r>
              <a:rPr lang="en-GB" dirty="0" smtClean="0"/>
              <a:t>Scrum is a project management framework that attempts to put the Agile mindset to work in a way that brakes the mould of previous traditional waterfall methods. Focusing on three things:</a:t>
            </a:r>
          </a:p>
        </p:txBody>
      </p:sp>
      <p:sp>
        <p:nvSpPr>
          <p:cNvPr id="8" name="TextBox 7"/>
          <p:cNvSpPr txBox="1"/>
          <p:nvPr/>
        </p:nvSpPr>
        <p:spPr>
          <a:xfrm>
            <a:off x="701552" y="3962400"/>
            <a:ext cx="4861048" cy="4979248"/>
          </a:xfrm>
          <a:prstGeom prst="rect">
            <a:avLst/>
          </a:prstGeom>
          <a:noFill/>
        </p:spPr>
        <p:txBody>
          <a:bodyPr wrap="square" rtlCol="0">
            <a:spAutoFit/>
          </a:bodyPr>
          <a:lstStyle/>
          <a:p>
            <a:pPr marL="342900" indent="-342900">
              <a:buFontTx/>
              <a:buChar char="-"/>
            </a:pPr>
            <a:r>
              <a:rPr lang="en-GB" b="1" dirty="0">
                <a:solidFill>
                  <a:schemeClr val="accent3">
                    <a:lumMod val="75000"/>
                  </a:schemeClr>
                </a:solidFill>
              </a:rPr>
              <a:t>Inspection</a:t>
            </a:r>
            <a:r>
              <a:rPr lang="en-GB" dirty="0"/>
              <a:t>: from the whole team on everything they do and everything the customer feeds back to them, in order to </a:t>
            </a:r>
            <a:r>
              <a:rPr lang="en-GB" dirty="0" smtClean="0"/>
              <a:t>learn</a:t>
            </a:r>
            <a:r>
              <a:rPr lang="en-GB" dirty="0"/>
              <a:t> </a:t>
            </a:r>
            <a:r>
              <a:rPr lang="en-GB" dirty="0" smtClean="0"/>
              <a:t>and engage with their customer;</a:t>
            </a:r>
            <a:endParaRPr lang="en-GB" dirty="0"/>
          </a:p>
          <a:p>
            <a:pPr marL="342900" indent="-342900">
              <a:buFontTx/>
              <a:buChar char="-"/>
            </a:pPr>
            <a:r>
              <a:rPr lang="en-GB" b="1" dirty="0">
                <a:solidFill>
                  <a:schemeClr val="accent3">
                    <a:lumMod val="75000"/>
                  </a:schemeClr>
                </a:solidFill>
              </a:rPr>
              <a:t>Adaptation</a:t>
            </a:r>
            <a:r>
              <a:rPr lang="en-GB" dirty="0"/>
              <a:t>: </a:t>
            </a:r>
            <a:r>
              <a:rPr lang="en-GB" dirty="0" smtClean="0"/>
              <a:t>continuous improvement, making </a:t>
            </a:r>
            <a:r>
              <a:rPr lang="en-GB" dirty="0"/>
              <a:t>iterative improvements and </a:t>
            </a:r>
            <a:r>
              <a:rPr lang="en-GB" dirty="0" smtClean="0"/>
              <a:t>releasing </a:t>
            </a:r>
            <a:r>
              <a:rPr lang="en-GB" dirty="0"/>
              <a:t>the product incrementally to the customer</a:t>
            </a:r>
            <a:r>
              <a:rPr lang="en-GB" dirty="0" smtClean="0"/>
              <a:t>; </a:t>
            </a:r>
            <a:r>
              <a:rPr lang="en-GB" dirty="0"/>
              <a:t>and</a:t>
            </a:r>
          </a:p>
          <a:p>
            <a:pPr marL="342900" indent="-342900">
              <a:buFontTx/>
              <a:buChar char="-"/>
            </a:pPr>
            <a:r>
              <a:rPr lang="en-GB" b="1" dirty="0">
                <a:solidFill>
                  <a:schemeClr val="accent3">
                    <a:lumMod val="75000"/>
                  </a:schemeClr>
                </a:solidFill>
              </a:rPr>
              <a:t>Transparency</a:t>
            </a:r>
            <a:r>
              <a:rPr lang="en-GB" dirty="0"/>
              <a:t>: people only make good decisions when they have all pertinent information at their </a:t>
            </a:r>
            <a:r>
              <a:rPr lang="en-GB" dirty="0" smtClean="0"/>
              <a:t>disposal. Transparency requires trust from all parties.</a:t>
            </a:r>
            <a:endParaRPr lang="en-GB" dirty="0"/>
          </a:p>
          <a:p>
            <a:endParaRPr lang="en-GB" dirty="0"/>
          </a:p>
        </p:txBody>
      </p:sp>
      <p:grpSp>
        <p:nvGrpSpPr>
          <p:cNvPr id="3" name="Group 2"/>
          <p:cNvGrpSpPr/>
          <p:nvPr/>
        </p:nvGrpSpPr>
        <p:grpSpPr>
          <a:xfrm>
            <a:off x="5562600" y="3962400"/>
            <a:ext cx="7213600" cy="4785895"/>
            <a:chOff x="5562600" y="3962400"/>
            <a:chExt cx="7213600" cy="4785895"/>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3962400"/>
              <a:ext cx="7213600" cy="4369490"/>
            </a:xfrm>
            <a:prstGeom prst="rect">
              <a:avLst/>
            </a:prstGeom>
          </p:spPr>
        </p:pic>
        <p:sp>
          <p:nvSpPr>
            <p:cNvPr id="10" name="TextBox 9"/>
            <p:cNvSpPr txBox="1"/>
            <p:nvPr/>
          </p:nvSpPr>
          <p:spPr>
            <a:xfrm>
              <a:off x="10972800" y="8409741"/>
              <a:ext cx="1524000" cy="338554"/>
            </a:xfrm>
            <a:prstGeom prst="rect">
              <a:avLst/>
            </a:prstGeom>
            <a:solidFill>
              <a:schemeClr val="bg2">
                <a:lumMod val="90000"/>
              </a:schemeClr>
            </a:solidFill>
          </p:spPr>
          <p:txBody>
            <a:bodyPr wrap="square" rtlCol="0">
              <a:spAutoFit/>
            </a:bodyPr>
            <a:lstStyle/>
            <a:p>
              <a:r>
                <a:rPr lang="en-GB" sz="1600" dirty="0" smtClean="0"/>
                <a:t>Credit: Larion</a:t>
              </a:r>
              <a:endParaRPr lang="en-GB" dirty="0"/>
            </a:p>
          </p:txBody>
        </p:sp>
      </p:grpSp>
    </p:spTree>
    <p:extLst>
      <p:ext uri="{BB962C8B-B14F-4D97-AF65-F5344CB8AC3E}">
        <p14:creationId xmlns:p14="http://schemas.microsoft.com/office/powerpoint/2010/main" val="269274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sp>
        <p:nvSpPr>
          <p:cNvPr id="3" name="TextBox 2"/>
          <p:cNvSpPr txBox="1"/>
          <p:nvPr/>
        </p:nvSpPr>
        <p:spPr>
          <a:xfrm>
            <a:off x="609600" y="1219200"/>
            <a:ext cx="11673153" cy="8103565"/>
          </a:xfrm>
          <a:prstGeom prst="rect">
            <a:avLst/>
          </a:prstGeom>
          <a:noFill/>
        </p:spPr>
        <p:txBody>
          <a:bodyPr wrap="square" rtlCol="0">
            <a:spAutoFit/>
          </a:bodyPr>
          <a:lstStyle/>
          <a:p>
            <a:r>
              <a:rPr lang="en-GB" sz="2800" b="1" dirty="0" smtClean="0"/>
              <a:t>Scrum is simple! It’s literally a one-pager!</a:t>
            </a:r>
            <a:endParaRPr lang="en-GB" b="1" dirty="0" smtClean="0"/>
          </a:p>
          <a:p>
            <a:endParaRPr lang="en-GB" dirty="0"/>
          </a:p>
          <a:p>
            <a:r>
              <a:rPr lang="en-GB" sz="2400" b="1" dirty="0" smtClean="0"/>
              <a:t>3 roles</a:t>
            </a:r>
          </a:p>
          <a:p>
            <a:pPr marL="342900" indent="-342900">
              <a:buFont typeface="Arial" panose="020B0604020202020204" pitchFamily="34" charset="0"/>
              <a:buChar char="•"/>
            </a:pPr>
            <a:r>
              <a:rPr lang="en-GB" i="1" dirty="0" smtClean="0">
                <a:solidFill>
                  <a:schemeClr val="accent3">
                    <a:lumMod val="75000"/>
                  </a:schemeClr>
                </a:solidFill>
              </a:rPr>
              <a:t>Product Owner</a:t>
            </a:r>
            <a:r>
              <a:rPr lang="en-GB" dirty="0" smtClean="0"/>
              <a:t>: management of the backlog</a:t>
            </a:r>
          </a:p>
          <a:p>
            <a:pPr marL="342900" indent="-342900">
              <a:buFont typeface="Arial" panose="020B0604020202020204" pitchFamily="34" charset="0"/>
              <a:buChar char="•"/>
            </a:pPr>
            <a:r>
              <a:rPr lang="en-GB" i="1" dirty="0" smtClean="0">
                <a:solidFill>
                  <a:schemeClr val="accent3">
                    <a:lumMod val="75000"/>
                  </a:schemeClr>
                </a:solidFill>
              </a:rPr>
              <a:t>Scrum Master</a:t>
            </a:r>
            <a:r>
              <a:rPr lang="en-GB" dirty="0" smtClean="0"/>
              <a:t>: coordination of the team</a:t>
            </a:r>
          </a:p>
          <a:p>
            <a:pPr marL="342900" indent="-342900">
              <a:buFont typeface="Arial" panose="020B0604020202020204" pitchFamily="34" charset="0"/>
              <a:buChar char="•"/>
            </a:pPr>
            <a:r>
              <a:rPr lang="en-GB" i="1" dirty="0" smtClean="0">
                <a:solidFill>
                  <a:schemeClr val="accent3">
                    <a:lumMod val="75000"/>
                  </a:schemeClr>
                </a:solidFill>
              </a:rPr>
              <a:t>The development tea</a:t>
            </a:r>
            <a:r>
              <a:rPr lang="en-GB" i="1" dirty="0" smtClean="0"/>
              <a:t>m</a:t>
            </a:r>
            <a:r>
              <a:rPr lang="en-GB" dirty="0" smtClean="0"/>
              <a:t>: self-organises to deliver a potentially shippable product increment at the end of each Sprint</a:t>
            </a:r>
          </a:p>
          <a:p>
            <a:endParaRPr lang="en-GB" dirty="0"/>
          </a:p>
          <a:p>
            <a:r>
              <a:rPr lang="en-GB" sz="2400" b="1" dirty="0" smtClean="0"/>
              <a:t>5 events</a:t>
            </a:r>
          </a:p>
          <a:p>
            <a:pPr marL="342900" indent="-342900">
              <a:buFont typeface="Arial" panose="020B0604020202020204" pitchFamily="34" charset="0"/>
              <a:buChar char="•"/>
            </a:pPr>
            <a:r>
              <a:rPr lang="en-GB" i="1" dirty="0" smtClean="0">
                <a:solidFill>
                  <a:schemeClr val="accent3">
                    <a:lumMod val="75000"/>
                  </a:schemeClr>
                </a:solidFill>
              </a:rPr>
              <a:t>The Sprint</a:t>
            </a:r>
            <a:r>
              <a:rPr lang="en-GB" dirty="0" smtClean="0"/>
              <a:t>: 1-4 week period for the team to timebox development of deployable work</a:t>
            </a:r>
          </a:p>
          <a:p>
            <a:pPr marL="342900" indent="-342900">
              <a:buFont typeface="Arial" panose="020B0604020202020204" pitchFamily="34" charset="0"/>
              <a:buChar char="•"/>
            </a:pPr>
            <a:r>
              <a:rPr lang="en-GB" i="1" dirty="0" smtClean="0">
                <a:solidFill>
                  <a:schemeClr val="accent3">
                    <a:lumMod val="75000"/>
                  </a:schemeClr>
                </a:solidFill>
              </a:rPr>
              <a:t>Sprint Planning</a:t>
            </a:r>
            <a:r>
              <a:rPr lang="en-GB" dirty="0" smtClean="0"/>
              <a:t>: meeting for the team to commit to work</a:t>
            </a:r>
          </a:p>
          <a:p>
            <a:pPr marL="342900" indent="-342900">
              <a:buFont typeface="Arial" panose="020B0604020202020204" pitchFamily="34" charset="0"/>
              <a:buChar char="•"/>
            </a:pPr>
            <a:r>
              <a:rPr lang="en-GB" i="1" dirty="0" smtClean="0">
                <a:solidFill>
                  <a:schemeClr val="accent3">
                    <a:lumMod val="75000"/>
                  </a:schemeClr>
                </a:solidFill>
              </a:rPr>
              <a:t>Daily scrum (stand up)</a:t>
            </a:r>
            <a:r>
              <a:rPr lang="en-GB" dirty="0" smtClean="0"/>
              <a:t>: 15 min synchronisation meeting for the team to share progress, ask for help, highlight impediments and highlight where collaboration between specific team members would be beneficial. A 24-hour inspect and adapt meeting</a:t>
            </a:r>
          </a:p>
          <a:p>
            <a:pPr marL="342900" indent="-342900">
              <a:buFont typeface="Arial" panose="020B0604020202020204" pitchFamily="34" charset="0"/>
              <a:buChar char="•"/>
            </a:pPr>
            <a:r>
              <a:rPr lang="en-GB" i="1" dirty="0" smtClean="0">
                <a:solidFill>
                  <a:schemeClr val="accent3">
                    <a:lumMod val="75000"/>
                  </a:schemeClr>
                </a:solidFill>
              </a:rPr>
              <a:t>Sprint Review</a:t>
            </a:r>
            <a:r>
              <a:rPr lang="en-GB" dirty="0" smtClean="0"/>
              <a:t>: meeting to inspect the work ‘done’ during the Sprint with stakeholders with the desire to get their feedback on it, and their steer on future product direction</a:t>
            </a:r>
          </a:p>
          <a:p>
            <a:pPr marL="342900" indent="-342900">
              <a:buFont typeface="Arial" panose="020B0604020202020204" pitchFamily="34" charset="0"/>
              <a:buChar char="•"/>
            </a:pPr>
            <a:r>
              <a:rPr lang="en-GB" i="1" dirty="0" smtClean="0">
                <a:solidFill>
                  <a:schemeClr val="accent3">
                    <a:lumMod val="75000"/>
                  </a:schemeClr>
                </a:solidFill>
              </a:rPr>
              <a:t>Sprint Retrospective</a:t>
            </a:r>
            <a:r>
              <a:rPr lang="en-GB" dirty="0" smtClean="0"/>
              <a:t>: meeting for the team to introspect and adapt their ways of working in order to make future Sprints more effective</a:t>
            </a:r>
            <a:endParaRPr lang="en-GB" dirty="0"/>
          </a:p>
          <a:p>
            <a:endParaRPr lang="en-GB" dirty="0" smtClean="0"/>
          </a:p>
          <a:p>
            <a:r>
              <a:rPr lang="en-GB" sz="2400" b="1" dirty="0" smtClean="0"/>
              <a:t>3 artifacts</a:t>
            </a:r>
          </a:p>
          <a:p>
            <a:pPr marL="342900" indent="-342900">
              <a:buFont typeface="Arial" panose="020B0604020202020204" pitchFamily="34" charset="0"/>
              <a:buChar char="•"/>
            </a:pPr>
            <a:r>
              <a:rPr lang="en-GB" i="1" dirty="0" smtClean="0">
                <a:solidFill>
                  <a:schemeClr val="accent3">
                    <a:lumMod val="75000"/>
                  </a:schemeClr>
                </a:solidFill>
              </a:rPr>
              <a:t>Product backlog</a:t>
            </a:r>
            <a:r>
              <a:rPr lang="en-GB" dirty="0" smtClean="0"/>
              <a:t>: everything currently known that the team might eventually work on</a:t>
            </a:r>
          </a:p>
          <a:p>
            <a:pPr marL="342900" indent="-342900">
              <a:buFont typeface="Arial" panose="020B0604020202020204" pitchFamily="34" charset="0"/>
              <a:buChar char="•"/>
            </a:pPr>
            <a:r>
              <a:rPr lang="en-GB" i="1" dirty="0" smtClean="0">
                <a:solidFill>
                  <a:schemeClr val="accent3">
                    <a:lumMod val="75000"/>
                  </a:schemeClr>
                </a:solidFill>
              </a:rPr>
              <a:t>Sprint backlog</a:t>
            </a:r>
            <a:r>
              <a:rPr lang="en-GB" dirty="0" smtClean="0"/>
              <a:t>: everything the team will work on in the next 2 (in our case) weeks</a:t>
            </a:r>
          </a:p>
          <a:p>
            <a:pPr marL="342900" indent="-342900">
              <a:buFont typeface="Arial" panose="020B0604020202020204" pitchFamily="34" charset="0"/>
              <a:buChar char="•"/>
            </a:pPr>
            <a:r>
              <a:rPr lang="en-GB" i="1" dirty="0" smtClean="0">
                <a:solidFill>
                  <a:schemeClr val="accent3">
                    <a:lumMod val="75000"/>
                  </a:schemeClr>
                </a:solidFill>
              </a:rPr>
              <a:t>Increment</a:t>
            </a:r>
            <a:r>
              <a:rPr lang="en-GB" dirty="0" smtClean="0"/>
              <a:t>: a potentially shippable </a:t>
            </a:r>
            <a:r>
              <a:rPr lang="en-GB" dirty="0"/>
              <a:t>product increment – “a body of inspectable, done work that supports empiricism at the end of the Sprint</a:t>
            </a:r>
            <a:r>
              <a:rPr lang="en-GB" dirty="0" smtClean="0"/>
              <a:t>”.</a:t>
            </a:r>
          </a:p>
        </p:txBody>
      </p:sp>
    </p:spTree>
    <p:extLst>
      <p:ext uri="{BB962C8B-B14F-4D97-AF65-F5344CB8AC3E}">
        <p14:creationId xmlns:p14="http://schemas.microsoft.com/office/powerpoint/2010/main" val="36251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0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20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nodeType="afterEffect">
                                  <p:stCondLst>
                                    <p:cond delay="20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200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nodeType="afterEffect">
                                  <p:stCondLst>
                                    <p:cond delay="200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nodeType="afterEffect">
                                  <p:stCondLst>
                                    <p:cond delay="200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200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childTnLst>
                          </p:cTn>
                        </p:par>
                        <p:par>
                          <p:cTn id="36" fill="hold">
                            <p:stCondLst>
                              <p:cond delay="8000"/>
                            </p:stCondLst>
                            <p:childTnLst>
                              <p:par>
                                <p:cTn id="37" presetID="1" presetClass="entr" presetSubtype="0" fill="hold" nodeType="afterEffect">
                                  <p:stCondLst>
                                    <p:cond delay="200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2000"/>
                                  </p:stCondLst>
                                  <p:childTnLst>
                                    <p:set>
                                      <p:cBhvr>
                                        <p:cTn id="45" dur="1" fill="hold">
                                          <p:stCondLst>
                                            <p:cond delay="0"/>
                                          </p:stCondLst>
                                        </p:cTn>
                                        <p:tgtEl>
                                          <p:spTgt spid="3">
                                            <p:txEl>
                                              <p:pRg st="15" end="15"/>
                                            </p:txEl>
                                          </p:spTgt>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nodeType="afterEffect">
                                  <p:stCondLst>
                                    <p:cond delay="200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childTnLst>
                          </p:cTn>
                        </p:par>
                        <p:par>
                          <p:cTn id="49" fill="hold">
                            <p:stCondLst>
                              <p:cond delay="4000"/>
                            </p:stCondLst>
                            <p:childTnLst>
                              <p:par>
                                <p:cTn id="50" presetID="1" presetClass="entr" presetSubtype="0" fill="hold" nodeType="afterEffect">
                                  <p:stCondLst>
                                    <p:cond delay="2000"/>
                                  </p:stCondLst>
                                  <p:childTnLst>
                                    <p:set>
                                      <p:cBhvr>
                                        <p:cTn id="51"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grpSp>
        <p:nvGrpSpPr>
          <p:cNvPr id="3" name="Group 2"/>
          <p:cNvGrpSpPr/>
          <p:nvPr/>
        </p:nvGrpSpPr>
        <p:grpSpPr>
          <a:xfrm>
            <a:off x="609600" y="1726790"/>
            <a:ext cx="11887200" cy="7267726"/>
            <a:chOff x="609600" y="1726790"/>
            <a:chExt cx="11887200" cy="7267726"/>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726790"/>
              <a:ext cx="11840640" cy="5969410"/>
            </a:xfrm>
            <a:prstGeom prst="rect">
              <a:avLst/>
            </a:prstGeom>
          </p:spPr>
        </p:pic>
        <p:sp>
          <p:nvSpPr>
            <p:cNvPr id="6" name="TextBox 5"/>
            <p:cNvSpPr txBox="1"/>
            <p:nvPr/>
          </p:nvSpPr>
          <p:spPr>
            <a:xfrm>
              <a:off x="10972800" y="8409741"/>
              <a:ext cx="1524000" cy="584775"/>
            </a:xfrm>
            <a:prstGeom prst="rect">
              <a:avLst/>
            </a:prstGeom>
            <a:solidFill>
              <a:schemeClr val="bg2">
                <a:lumMod val="90000"/>
              </a:schemeClr>
            </a:solidFill>
          </p:spPr>
          <p:txBody>
            <a:bodyPr wrap="square" rtlCol="0">
              <a:spAutoFit/>
            </a:bodyPr>
            <a:lstStyle/>
            <a:p>
              <a:r>
                <a:rPr lang="en-GB" sz="1600" dirty="0" smtClean="0"/>
                <a:t>Credit: Neuron Technology</a:t>
              </a:r>
              <a:endParaRPr lang="en-GB" dirty="0"/>
            </a:p>
          </p:txBody>
        </p:sp>
      </p:grpSp>
    </p:spTree>
    <p:extLst>
      <p:ext uri="{BB962C8B-B14F-4D97-AF65-F5344CB8AC3E}">
        <p14:creationId xmlns:p14="http://schemas.microsoft.com/office/powerpoint/2010/main" val="258423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a:xfrm>
            <a:off x="701553" y="990600"/>
            <a:ext cx="11581200" cy="0"/>
          </a:xfrm>
          <a:prstGeom prst="straightConnector1">
            <a:avLst/>
          </a:prstGeom>
          <a:ln w="635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2" name="Picture 1" descr="banner-01.pn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9600" y="304800"/>
            <a:ext cx="3540234" cy="774290"/>
          </a:xfrm>
          <a:prstGeom prst="rect">
            <a:avLst/>
          </a:prstGeom>
        </p:spPr>
      </p:pic>
      <p:pic>
        <p:nvPicPr>
          <p:cNvPr id="212" name="Picture 211" descr="banner-01.png"/>
          <p:cNvPicPr>
            <a:picLocks noChangeAspect="1"/>
          </p:cNvPicPr>
          <p:nvPr/>
        </p:nvPicPr>
        <p:blipFill rotWithShape="1">
          <a:blip r:embed="rId4" cstate="hqprint">
            <a:extLst>
              <a:ext uri="{28A0092B-C50C-407E-A947-70E740481C1C}">
                <a14:useLocalDpi xmlns:a14="http://schemas.microsoft.com/office/drawing/2010/main"/>
              </a:ext>
            </a:extLst>
          </a:blip>
          <a:srcRect r="-1761"/>
          <a:stretch/>
        </p:blipFill>
        <p:spPr>
          <a:xfrm>
            <a:off x="8153400" y="304800"/>
            <a:ext cx="4238756" cy="774290"/>
          </a:xfrm>
          <a:prstGeom prst="rect">
            <a:avLst/>
          </a:prstGeom>
        </p:spPr>
      </p:pic>
      <p:grpSp>
        <p:nvGrpSpPr>
          <p:cNvPr id="4" name="Group 3"/>
          <p:cNvGrpSpPr/>
          <p:nvPr/>
        </p:nvGrpSpPr>
        <p:grpSpPr>
          <a:xfrm>
            <a:off x="609600" y="1015999"/>
            <a:ext cx="11887200" cy="8167991"/>
            <a:chOff x="609600" y="1015999"/>
            <a:chExt cx="11887200" cy="8167991"/>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015999"/>
              <a:ext cx="10058400" cy="8167991"/>
            </a:xfrm>
            <a:prstGeom prst="rect">
              <a:avLst/>
            </a:prstGeom>
          </p:spPr>
        </p:pic>
        <p:sp>
          <p:nvSpPr>
            <p:cNvPr id="6" name="TextBox 5"/>
            <p:cNvSpPr txBox="1"/>
            <p:nvPr/>
          </p:nvSpPr>
          <p:spPr>
            <a:xfrm>
              <a:off x="10972800" y="8409741"/>
              <a:ext cx="1524000" cy="338554"/>
            </a:xfrm>
            <a:prstGeom prst="rect">
              <a:avLst/>
            </a:prstGeom>
            <a:solidFill>
              <a:schemeClr val="bg2">
                <a:lumMod val="90000"/>
              </a:schemeClr>
            </a:solidFill>
          </p:spPr>
          <p:txBody>
            <a:bodyPr wrap="square" rtlCol="0">
              <a:spAutoFit/>
            </a:bodyPr>
            <a:lstStyle/>
            <a:p>
              <a:r>
                <a:rPr lang="en-GB" sz="1600" dirty="0" smtClean="0"/>
                <a:t>Credit: Pinterest</a:t>
              </a:r>
              <a:endParaRPr lang="en-GB" dirty="0"/>
            </a:p>
          </p:txBody>
        </p:sp>
      </p:grpSp>
    </p:spTree>
    <p:extLst>
      <p:ext uri="{BB962C8B-B14F-4D97-AF65-F5344CB8AC3E}">
        <p14:creationId xmlns:p14="http://schemas.microsoft.com/office/powerpoint/2010/main" val="238837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19DA2C88BB9A47B597190B2A32B764" ma:contentTypeVersion="9" ma:contentTypeDescription="Create a new document." ma:contentTypeScope="" ma:versionID="15d30cc1e013bcb61ed562e89d21f846">
  <xsd:schema xmlns:xsd="http://www.w3.org/2001/XMLSchema" xmlns:xs="http://www.w3.org/2001/XMLSchema" xmlns:p="http://schemas.microsoft.com/office/2006/metadata/properties" xmlns:ns2="d2389ad0-4628-4ca4-babd-a5e1ca1fc43d" xmlns:ns3="78bce16c-243c-4d6c-8731-d28aa356ceb5" targetNamespace="http://schemas.microsoft.com/office/2006/metadata/properties" ma:root="true" ma:fieldsID="f158ad5644730508ecd79009348b827e" ns2:_="" ns3:_="">
    <xsd:import namespace="d2389ad0-4628-4ca4-babd-a5e1ca1fc43d"/>
    <xsd:import namespace="78bce16c-243c-4d6c-8731-d28aa356ceb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8bce16c-243c-4d6c-8731-d28aa356ceb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06CF7F-D788-43ED-B83C-F17251512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389ad0-4628-4ca4-babd-a5e1ca1fc43d"/>
    <ds:schemaRef ds:uri="78bce16c-243c-4d6c-8731-d28aa356ce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0712B5-957D-4BBF-98D6-F734CD2151ED}">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78bce16c-243c-4d6c-8731-d28aa356ceb5"/>
    <ds:schemaRef ds:uri="d2389ad0-4628-4ca4-babd-a5e1ca1fc43d"/>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F45CAB3-A6E5-4258-BFAC-9C2FE8EB83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30638</TotalTime>
  <Words>1541</Words>
  <Application>Microsoft Office PowerPoint</Application>
  <PresentationFormat>A3 Paper (297x420 mm)</PresentationFormat>
  <Paragraphs>141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CARDS</dc:title>
  <dc:creator>ANDY, Nash</dc:creator>
  <cp:lastModifiedBy>Andy Nash</cp:lastModifiedBy>
  <cp:revision>114</cp:revision>
  <cp:lastPrinted>2018-08-16T10:00:29Z</cp:lastPrinted>
  <dcterms:created xsi:type="dcterms:W3CDTF">2016-09-09T10:19:53Z</dcterms:created>
  <dcterms:modified xsi:type="dcterms:W3CDTF">2018-08-24T14:15:34Z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2016-09-09T00:00:00Z</vt:filetime>
  </property>
  <property fmtid="{D5CDD505-2E9C-101B-9397-08002B2CF9AE}" pid="3" name="Creator">
    <vt:lpwstr>Adobe Illustrator CC 2015 (Macintosh)</vt:lpwstr>
  </property>
  <property fmtid="{D5CDD505-2E9C-101B-9397-08002B2CF9AE}" pid="4" name="LastSaved">
    <vt:filetime>2016-09-09T00:00:00Z</vt:filetime>
  </property>
  <property fmtid="{D5CDD505-2E9C-101B-9397-08002B2CF9AE}" pid="5" name="ContentTypeId">
    <vt:lpwstr>0x0101002519DA2C88BB9A47B597190B2A32B764</vt:lpwstr>
  </property>
</Properties>
</file>