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2" r:id="rId3"/>
    <p:sldId id="320" r:id="rId4"/>
    <p:sldId id="317" r:id="rId5"/>
    <p:sldId id="294" r:id="rId6"/>
    <p:sldId id="321" r:id="rId7"/>
    <p:sldId id="318" r:id="rId8"/>
    <p:sldId id="297" r:id="rId9"/>
    <p:sldId id="322" r:id="rId10"/>
    <p:sldId id="295" r:id="rId11"/>
    <p:sldId id="296" r:id="rId12"/>
    <p:sldId id="323" r:id="rId13"/>
    <p:sldId id="299" r:id="rId14"/>
    <p:sldId id="306" r:id="rId15"/>
    <p:sldId id="324" r:id="rId16"/>
    <p:sldId id="307" r:id="rId17"/>
    <p:sldId id="303" r:id="rId18"/>
    <p:sldId id="325" r:id="rId19"/>
    <p:sldId id="313" r:id="rId20"/>
    <p:sldId id="304" r:id="rId21"/>
    <p:sldId id="305" r:id="rId22"/>
    <p:sldId id="326" r:id="rId23"/>
    <p:sldId id="310" r:id="rId24"/>
    <p:sldId id="308" r:id="rId25"/>
    <p:sldId id="327" r:id="rId26"/>
    <p:sldId id="311" r:id="rId27"/>
    <p:sldId id="328" r:id="rId28"/>
    <p:sldId id="314" r:id="rId29"/>
    <p:sldId id="329" r:id="rId30"/>
    <p:sldId id="316" r:id="rId31"/>
    <p:sldId id="333" r:id="rId32"/>
    <p:sldId id="330" r:id="rId33"/>
    <p:sldId id="315" r:id="rId34"/>
    <p:sldId id="331" r:id="rId3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332"/>
            <p14:sldId id="320"/>
            <p14:sldId id="317"/>
            <p14:sldId id="294"/>
            <p14:sldId id="321"/>
            <p14:sldId id="318"/>
            <p14:sldId id="297"/>
            <p14:sldId id="322"/>
            <p14:sldId id="295"/>
            <p14:sldId id="296"/>
            <p14:sldId id="323"/>
            <p14:sldId id="299"/>
            <p14:sldId id="306"/>
            <p14:sldId id="324"/>
            <p14:sldId id="307"/>
            <p14:sldId id="303"/>
            <p14:sldId id="325"/>
            <p14:sldId id="313"/>
            <p14:sldId id="304"/>
            <p14:sldId id="305"/>
            <p14:sldId id="326"/>
            <p14:sldId id="310"/>
            <p14:sldId id="308"/>
            <p14:sldId id="327"/>
            <p14:sldId id="311"/>
            <p14:sldId id="328"/>
            <p14:sldId id="314"/>
            <p14:sldId id="329"/>
            <p14:sldId id="316"/>
            <p14:sldId id="333"/>
            <p14:sldId id="330"/>
            <p14:sldId id="315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4008" autoAdjust="0"/>
  </p:normalViewPr>
  <p:slideViewPr>
    <p:cSldViewPr snapToGrid="0" snapToObjects="1">
      <p:cViewPr>
        <p:scale>
          <a:sx n="50" d="100"/>
          <a:sy n="50" d="100"/>
        </p:scale>
        <p:origin x="-1459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CSL and Leave Manager Plus in East Midlands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AC0C2-281B-48B3-8DC0-D4C0628E0C0B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CSL and Leave Manager Plus in East Midlands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1E01-323C-4BE7-9E5D-D2BC8CF5FC4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EA6E1D-E016-48EB-9DE0-FBF80F7516A2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DFB5A9-1E2B-426E-83AA-524C4C394621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CE9703-C0F2-404B-BA78-6B0863B07FDE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79DE36-E3EB-48A6-8474-CDDC104250BE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42ECF29-9A09-4F61-A0A8-2DF578277330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7AC093-DC44-4FD7-9CA1-C6295FA37E42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61C654-2DD3-4DE7-AD86-F26AEB3D8FD4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4A9CF2-C359-4984-A4C5-D6E2DB579D96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9C4F56-5C7B-4639-A28E-DDB4D9DD62F9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8FEB57-0DBF-4943-BEC8-672C3DD20F9F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704F21-49EB-4755-9A6E-123FD646073A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A3EEF8-8C4E-477C-86EA-8BE597FB6138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C34EAC-B32B-430B-B7B4-165F494F423D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C086E2-CDF3-46EA-9E5F-10B4F8CCF8C8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C2A3C40-B88E-4F01-AEB9-B66550233346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CBE260-C96F-491B-A1EE-2D1F765878D0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CBE260-C96F-491B-A1EE-2D1F765878D0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313C8B-9EF1-4D56-AE5E-CB6DCEEE74E0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9C4F56-5C7B-4639-A28E-DDB4D9DD62F9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0ABB7E-8784-4F22-9849-8CB0C8B9A5CA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0ABB7E-8784-4F22-9849-8CB0C8B9A5CA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628EBB-6334-4971-9349-B54AAE57AE71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9.45</a:t>
            </a:r>
          </a:p>
          <a:p>
            <a:r>
              <a:rPr lang="en-GB" dirty="0" smtClean="0"/>
              <a:t>Welcome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ourselves</a:t>
            </a:r>
          </a:p>
          <a:p>
            <a:r>
              <a:rPr lang="en-GB" baseline="0" dirty="0" smtClean="0"/>
              <a:t>Go round &amp; they (briefly) introduce themselves – who they are, where they’re from, how long they’ve been involved in CSL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to be heavy day, lot of information. May need to cut conversations short.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(including evaluation)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its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8FC784-D293-41DB-BC03-D7A7524EB4A7}" type="datetime3">
              <a:rPr lang="en-US" smtClean="0"/>
              <a:t>24 February 2017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CSL and Leave Manager Plus in East Midlands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62593"/>
            <a:ext cx="9144000" cy="3695606"/>
          </a:xfrm>
          <a:prstGeom prst="rect">
            <a:avLst/>
          </a:prstGeom>
          <a:blipFill rotWithShape="1">
            <a:blip r:embed="rId3"/>
            <a:srcRect/>
            <a:stretch>
              <a:fillRect b="-715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6" y="25984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676" y="1083217"/>
            <a:ext cx="8425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A00054"/>
                </a:solidFill>
              </a:rPr>
              <a:t>Curriculum Study Leave</a:t>
            </a:r>
            <a:r>
              <a:rPr lang="en-GB" sz="3600" b="1" dirty="0">
                <a:solidFill>
                  <a:srgbClr val="A00054"/>
                </a:solidFill>
              </a:rPr>
              <a:t> </a:t>
            </a:r>
            <a:r>
              <a:rPr lang="en-GB" sz="3600" b="1" dirty="0" smtClean="0">
                <a:solidFill>
                  <a:srgbClr val="A00054"/>
                </a:solidFill>
              </a:rPr>
              <a:t>and</a:t>
            </a:r>
          </a:p>
          <a:p>
            <a:r>
              <a:rPr lang="en-GB" sz="3600" b="1" dirty="0" smtClean="0">
                <a:solidFill>
                  <a:srgbClr val="A00054"/>
                </a:solidFill>
              </a:rPr>
              <a:t>Intrepid Leave Manager Plus</a:t>
            </a:r>
            <a:endParaRPr lang="en-GB" sz="3600" b="1" dirty="0">
              <a:solidFill>
                <a:srgbClr val="A0005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3" y="3613057"/>
            <a:ext cx="5671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A00054"/>
                </a:solidFill>
              </a:rPr>
              <a:t>Gerard O’Reilly</a:t>
            </a:r>
          </a:p>
          <a:p>
            <a:r>
              <a:rPr lang="en-GB" sz="2000" b="1" dirty="0" smtClean="0">
                <a:solidFill>
                  <a:srgbClr val="A00054"/>
                </a:solidFill>
              </a:rPr>
              <a:t>Head of Educator and  School Development</a:t>
            </a:r>
          </a:p>
          <a:p>
            <a:r>
              <a:rPr lang="en-GB" sz="2000" b="1" dirty="0" smtClean="0">
                <a:solidFill>
                  <a:srgbClr val="A00054"/>
                </a:solidFill>
              </a:rPr>
              <a:t>HEE (East Midlands)</a:t>
            </a:r>
            <a:endParaRPr lang="en-GB" sz="1600" b="1" dirty="0" smtClean="0">
              <a:solidFill>
                <a:srgbClr val="A00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Pilot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20"/>
            <a:ext cx="8753475" cy="3703319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April 2013 to August 2013</a:t>
            </a:r>
          </a:p>
          <a:p>
            <a:r>
              <a:rPr lang="en-GB" sz="2800" dirty="0"/>
              <a:t>Identification of ‘CSL Champions’ around region</a:t>
            </a:r>
          </a:p>
          <a:p>
            <a:r>
              <a:rPr lang="en-GB" sz="2800" dirty="0"/>
              <a:t>Launch and training of CSL Champions</a:t>
            </a:r>
          </a:p>
          <a:p>
            <a:r>
              <a:rPr lang="en-GB" sz="2800" dirty="0"/>
              <a:t>Communication to </a:t>
            </a:r>
            <a:r>
              <a:rPr lang="en-GB" sz="2800" dirty="0" smtClean="0"/>
              <a:t>trainees, Trusts, Schools</a:t>
            </a:r>
            <a:endParaRPr lang="en-GB" sz="2800" dirty="0"/>
          </a:p>
          <a:p>
            <a:r>
              <a:rPr lang="en-GB" sz="2800" dirty="0"/>
              <a:t>Pilot region – </a:t>
            </a:r>
            <a:r>
              <a:rPr lang="en-GB" sz="2800" dirty="0" smtClean="0"/>
              <a:t>Lincolnshire (one of five EM counties)</a:t>
            </a:r>
            <a:endParaRPr lang="en-GB" sz="2800" dirty="0"/>
          </a:p>
          <a:p>
            <a:r>
              <a:rPr lang="en-GB" sz="2800" dirty="0"/>
              <a:t>Primary and Secondary Care</a:t>
            </a:r>
          </a:p>
          <a:p>
            <a:r>
              <a:rPr lang="en-GB" sz="2800" dirty="0" smtClean="0"/>
              <a:t>Roll out </a:t>
            </a:r>
            <a:r>
              <a:rPr lang="en-GB" sz="2800" dirty="0"/>
              <a:t>of Intrepid Leave Manager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093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7839075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Review of pilot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179320"/>
            <a:ext cx="8481332" cy="3703319"/>
          </a:xfrm>
        </p:spPr>
        <p:txBody>
          <a:bodyPr/>
          <a:lstStyle/>
          <a:p>
            <a:r>
              <a:rPr lang="en-GB" sz="2800" dirty="0" smtClean="0"/>
              <a:t>No formal review</a:t>
            </a:r>
          </a:p>
          <a:p>
            <a:r>
              <a:rPr lang="en-GB" sz="2800" dirty="0" smtClean="0"/>
              <a:t>Pilot project became business as usual</a:t>
            </a:r>
          </a:p>
          <a:p>
            <a:r>
              <a:rPr lang="en-GB" sz="2800" dirty="0" smtClean="0"/>
              <a:t>Handover from project stage to business as usual</a:t>
            </a:r>
          </a:p>
          <a:p>
            <a:r>
              <a:rPr lang="en-GB" sz="2800" dirty="0" smtClean="0"/>
              <a:t>ESD Team took over in September 2013</a:t>
            </a:r>
          </a:p>
          <a:p>
            <a:r>
              <a:rPr lang="en-GB" sz="2800" dirty="0" smtClean="0"/>
              <a:t>Challenges became clear!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48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743200"/>
            <a:ext cx="8437790" cy="217932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How it works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0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Preparation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20"/>
            <a:ext cx="8753475" cy="3703319"/>
          </a:xfrm>
        </p:spPr>
        <p:txBody>
          <a:bodyPr/>
          <a:lstStyle/>
          <a:p>
            <a:r>
              <a:rPr lang="en-GB" sz="2800" dirty="0" smtClean="0"/>
              <a:t>Intrepid records </a:t>
            </a:r>
            <a:r>
              <a:rPr lang="en-GB" sz="2800" dirty="0" smtClean="0"/>
              <a:t>created at HEE (R&amp;P Team)</a:t>
            </a:r>
            <a:endParaRPr lang="en-GB" sz="2800" dirty="0" smtClean="0"/>
          </a:p>
          <a:p>
            <a:r>
              <a:rPr lang="en-GB" sz="2800" dirty="0" smtClean="0"/>
              <a:t>Trainees allocated to placements as usual</a:t>
            </a:r>
          </a:p>
          <a:p>
            <a:r>
              <a:rPr lang="en-GB" sz="2800" dirty="0" smtClean="0"/>
              <a:t>Approval chains added to post </a:t>
            </a:r>
            <a:r>
              <a:rPr lang="en-GB" sz="2800" dirty="0" smtClean="0"/>
              <a:t>records (ESD Team)</a:t>
            </a:r>
            <a:endParaRPr lang="en-GB" sz="2800" dirty="0" smtClean="0"/>
          </a:p>
          <a:p>
            <a:r>
              <a:rPr lang="en-GB" sz="2800" dirty="0" smtClean="0"/>
              <a:t>Entitlements added to trainee records (annually)</a:t>
            </a:r>
          </a:p>
          <a:p>
            <a:r>
              <a:rPr lang="en-GB" sz="2800" dirty="0" smtClean="0"/>
              <a:t>CSL ‘Champions’ </a:t>
            </a:r>
            <a:r>
              <a:rPr lang="en-GB" sz="2800" dirty="0" smtClean="0"/>
              <a:t>became </a:t>
            </a:r>
            <a:r>
              <a:rPr lang="en-GB" sz="2800" dirty="0" smtClean="0"/>
              <a:t>Co-ordinators – our link to information in each Trust (</a:t>
            </a:r>
            <a:r>
              <a:rPr lang="en-GB" sz="2800" dirty="0" err="1" smtClean="0"/>
              <a:t>eg</a:t>
            </a:r>
            <a:r>
              <a:rPr lang="en-GB" sz="2800" dirty="0" smtClean="0"/>
              <a:t> approvers)</a:t>
            </a:r>
          </a:p>
          <a:p>
            <a:r>
              <a:rPr lang="en-GB" sz="2800" dirty="0" smtClean="0"/>
              <a:t>CSL Mailbox and Helpdesk set up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072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pplication and approval </a:t>
            </a:r>
            <a:r>
              <a:rPr lang="en-GB" dirty="0">
                <a:solidFill>
                  <a:schemeClr val="tx2"/>
                </a:solidFill>
              </a:rPr>
              <a:t>p</a:t>
            </a:r>
            <a:r>
              <a:rPr lang="en-GB" dirty="0" smtClean="0">
                <a:solidFill>
                  <a:schemeClr val="tx2"/>
                </a:solidFill>
              </a:rPr>
              <a:t>rocess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20"/>
            <a:ext cx="8753475" cy="3703319"/>
          </a:xfrm>
        </p:spPr>
        <p:txBody>
          <a:bodyPr/>
          <a:lstStyle/>
          <a:p>
            <a:r>
              <a:rPr lang="en-GB" sz="2800" dirty="0" smtClean="0"/>
              <a:t>Trainee applies online</a:t>
            </a:r>
          </a:p>
          <a:p>
            <a:r>
              <a:rPr lang="en-GB" sz="2800" dirty="0" smtClean="0"/>
              <a:t>Application triggers email to approver</a:t>
            </a:r>
          </a:p>
          <a:p>
            <a:r>
              <a:rPr lang="en-GB" sz="2800" dirty="0" smtClean="0"/>
              <a:t>Approver logs in and approves application</a:t>
            </a:r>
          </a:p>
          <a:p>
            <a:r>
              <a:rPr lang="en-GB" sz="2800" dirty="0" smtClean="0"/>
              <a:t>Next approver receives email and logs in</a:t>
            </a:r>
          </a:p>
          <a:p>
            <a:r>
              <a:rPr lang="en-GB" sz="2800" dirty="0" smtClean="0"/>
              <a:t>Final decision triggers email to trainee</a:t>
            </a:r>
          </a:p>
          <a:p>
            <a:r>
              <a:rPr lang="en-GB" sz="2800" dirty="0" smtClean="0"/>
              <a:t>Intrepid updated with decision (automatically)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8031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Early experiences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0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Early difficulties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33600"/>
            <a:ext cx="8753475" cy="4084320"/>
          </a:xfrm>
        </p:spPr>
        <p:txBody>
          <a:bodyPr/>
          <a:lstStyle/>
          <a:p>
            <a:r>
              <a:rPr lang="en-GB" sz="2800" dirty="0" smtClean="0"/>
              <a:t>Activity levels during pilot </a:t>
            </a:r>
            <a:r>
              <a:rPr lang="en-GB" sz="2800" dirty="0" smtClean="0"/>
              <a:t>inadequate</a:t>
            </a:r>
            <a:endParaRPr lang="en-GB" sz="2800" dirty="0" smtClean="0"/>
          </a:p>
          <a:p>
            <a:r>
              <a:rPr lang="en-GB" sz="2800" dirty="0" smtClean="0"/>
              <a:t>Flexibility offered to Trusts was not achievable</a:t>
            </a:r>
          </a:p>
          <a:p>
            <a:r>
              <a:rPr lang="en-GB" sz="2800" dirty="0" smtClean="0"/>
              <a:t>Approval chains were too long and complex</a:t>
            </a:r>
          </a:p>
          <a:p>
            <a:r>
              <a:rPr lang="en-GB" sz="2800" dirty="0" smtClean="0"/>
              <a:t>CSL Champions needed more support/training</a:t>
            </a:r>
          </a:p>
          <a:p>
            <a:r>
              <a:rPr lang="en-GB" sz="2800" dirty="0" smtClean="0"/>
              <a:t>Resources in HEE were inadequate</a:t>
            </a:r>
          </a:p>
          <a:p>
            <a:r>
              <a:rPr lang="en-GB" sz="2800" dirty="0" smtClean="0"/>
              <a:t>HEE </a:t>
            </a:r>
            <a:r>
              <a:rPr lang="en-GB" sz="2800" dirty="0" smtClean="0"/>
              <a:t>staff </a:t>
            </a:r>
            <a:r>
              <a:rPr lang="en-GB" sz="2800" dirty="0" smtClean="0"/>
              <a:t>in </a:t>
            </a:r>
            <a:r>
              <a:rPr lang="en-GB" sz="2800" dirty="0" smtClean="0"/>
              <a:t>every </a:t>
            </a:r>
            <a:r>
              <a:rPr lang="en-GB" sz="2800" dirty="0" smtClean="0"/>
              <a:t>approval chain (unrealistic)</a:t>
            </a:r>
          </a:p>
          <a:p>
            <a:r>
              <a:rPr lang="en-GB" sz="2800" dirty="0" smtClean="0"/>
              <a:t>Processes had not been </a:t>
            </a:r>
            <a:r>
              <a:rPr lang="en-GB" sz="2800" dirty="0" smtClean="0"/>
              <a:t>tested</a:t>
            </a:r>
          </a:p>
          <a:p>
            <a:r>
              <a:rPr lang="en-GB" sz="2800" dirty="0" smtClean="0"/>
              <a:t>Long delays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5234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Early achievements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18360"/>
            <a:ext cx="8753475" cy="4038600"/>
          </a:xfrm>
        </p:spPr>
        <p:txBody>
          <a:bodyPr/>
          <a:lstStyle/>
          <a:p>
            <a:r>
              <a:rPr lang="en-GB" sz="2800" dirty="0" smtClean="0"/>
              <a:t>Outstanding emails </a:t>
            </a:r>
            <a:r>
              <a:rPr lang="en-GB" sz="2800" dirty="0" smtClean="0"/>
              <a:t>(600</a:t>
            </a:r>
            <a:r>
              <a:rPr lang="en-GB" sz="2800" dirty="0" smtClean="0"/>
              <a:t>+) </a:t>
            </a:r>
            <a:r>
              <a:rPr lang="en-GB" sz="2800" dirty="0" smtClean="0"/>
              <a:t>reduced by Dec 2013</a:t>
            </a:r>
            <a:endParaRPr lang="en-GB" sz="2800" dirty="0" smtClean="0"/>
          </a:p>
          <a:p>
            <a:r>
              <a:rPr lang="en-GB" sz="2800" dirty="0" smtClean="0"/>
              <a:t>Outstanding applications </a:t>
            </a:r>
            <a:r>
              <a:rPr lang="en-GB" sz="2800" dirty="0" smtClean="0"/>
              <a:t>(800+) reduced also</a:t>
            </a:r>
            <a:endParaRPr lang="en-GB" sz="2800" dirty="0" smtClean="0"/>
          </a:p>
          <a:p>
            <a:r>
              <a:rPr lang="en-GB" sz="2800" dirty="0" smtClean="0"/>
              <a:t>HEE approval delays reduced significantly</a:t>
            </a:r>
          </a:p>
          <a:p>
            <a:r>
              <a:rPr lang="en-GB" sz="2800" dirty="0" smtClean="0"/>
              <a:t>Comprehensive admin training for HEE staff</a:t>
            </a:r>
          </a:p>
          <a:p>
            <a:r>
              <a:rPr lang="en-GB" sz="2800" dirty="0" smtClean="0"/>
              <a:t>Visits to Trusts to support their learning</a:t>
            </a:r>
          </a:p>
          <a:p>
            <a:r>
              <a:rPr lang="en-GB" sz="2800" dirty="0" smtClean="0"/>
              <a:t>Commitment to provide excellent service to trainees</a:t>
            </a:r>
          </a:p>
          <a:p>
            <a:r>
              <a:rPr lang="en-GB" sz="2800" dirty="0" smtClean="0"/>
              <a:t>Dedicated resources (GOR ‘seconded’ to lead CSL) and additional temporary support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8270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Leave Manager ‘Plus’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5570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Advent of Leave Manager Plus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20"/>
            <a:ext cx="8753475" cy="3703319"/>
          </a:xfrm>
        </p:spPr>
        <p:txBody>
          <a:bodyPr/>
          <a:lstStyle/>
          <a:p>
            <a:r>
              <a:rPr lang="en-GB" sz="2800" dirty="0" smtClean="0"/>
              <a:t>First six months provided valuable learning</a:t>
            </a:r>
          </a:p>
          <a:p>
            <a:r>
              <a:rPr lang="en-GB" sz="2800" dirty="0" smtClean="0"/>
              <a:t>Some systems and processes were clunky</a:t>
            </a:r>
          </a:p>
          <a:p>
            <a:r>
              <a:rPr lang="en-GB" sz="2800" dirty="0" smtClean="0"/>
              <a:t>Benefits of online portal were under-utilised</a:t>
            </a:r>
          </a:p>
          <a:p>
            <a:r>
              <a:rPr lang="en-GB" sz="2800" dirty="0" smtClean="0"/>
              <a:t>Administrative resources too high</a:t>
            </a:r>
          </a:p>
          <a:p>
            <a:r>
              <a:rPr lang="en-GB" sz="2800" dirty="0" smtClean="0"/>
              <a:t>Constant pressure on staff to approve applications</a:t>
            </a:r>
          </a:p>
          <a:p>
            <a:r>
              <a:rPr lang="en-GB" sz="2800" dirty="0" smtClean="0"/>
              <a:t>Engagement with Trusts and Trainees improving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6586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7839075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Gerard O’Reilly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057400"/>
            <a:ext cx="8570595" cy="4053840"/>
          </a:xfrm>
        </p:spPr>
        <p:txBody>
          <a:bodyPr/>
          <a:lstStyle/>
          <a:p>
            <a:r>
              <a:rPr lang="en-GB" sz="2800" dirty="0" smtClean="0"/>
              <a:t>Almost 21 years’ experience in Medical Education </a:t>
            </a:r>
          </a:p>
          <a:p>
            <a:r>
              <a:rPr lang="en-GB" sz="2800" dirty="0" smtClean="0"/>
              <a:t>18 months’ UG and PG experience in a Trust</a:t>
            </a:r>
          </a:p>
          <a:p>
            <a:r>
              <a:rPr lang="en-GB" sz="2800" dirty="0" smtClean="0"/>
              <a:t>Former member of DDG/HEDG (2001-2004)</a:t>
            </a:r>
          </a:p>
          <a:p>
            <a:r>
              <a:rPr lang="en-GB" sz="2800" dirty="0" smtClean="0"/>
              <a:t>Former Intrepid lead for East Midlands Deanery</a:t>
            </a:r>
          </a:p>
          <a:p>
            <a:r>
              <a:rPr lang="en-GB" sz="2800" dirty="0"/>
              <a:t>Lead for Curriculum Study Leave since 2013</a:t>
            </a:r>
          </a:p>
          <a:p>
            <a:r>
              <a:rPr lang="en-GB" sz="2800" dirty="0" smtClean="0"/>
              <a:t>Chair of National Leave Manager Group</a:t>
            </a:r>
          </a:p>
          <a:p>
            <a:r>
              <a:rPr lang="en-GB" sz="2800" dirty="0" smtClean="0"/>
              <a:t>Member of National Course Manager Group</a:t>
            </a:r>
          </a:p>
          <a:p>
            <a:r>
              <a:rPr lang="en-GB" sz="2800" dirty="0" smtClean="0"/>
              <a:t>Aiming to deliver excellent service to trainees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6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Leave Manager Plus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20"/>
            <a:ext cx="8753475" cy="3851366"/>
          </a:xfrm>
        </p:spPr>
        <p:txBody>
          <a:bodyPr/>
          <a:lstStyle/>
          <a:p>
            <a:r>
              <a:rPr lang="en-GB" sz="2800" dirty="0" smtClean="0"/>
              <a:t>Leave Manager not compatible with </a:t>
            </a:r>
            <a:r>
              <a:rPr lang="en-GB" sz="2800" b="1" dirty="0" smtClean="0"/>
              <a:t>CSL</a:t>
            </a:r>
          </a:p>
          <a:p>
            <a:r>
              <a:rPr lang="en-GB" sz="2800" dirty="0" smtClean="0"/>
              <a:t>List of approved events stored outside Intrepid</a:t>
            </a:r>
          </a:p>
          <a:p>
            <a:r>
              <a:rPr lang="en-GB" sz="2800" dirty="0" smtClean="0"/>
              <a:t>Trainee experience clunky and inefficient</a:t>
            </a:r>
          </a:p>
          <a:p>
            <a:r>
              <a:rPr lang="en-GB" sz="2800" dirty="0" smtClean="0"/>
              <a:t>HEE processes prior to handover unrealistic – despite improvements, too much time spent by administrators doing what a computer could do</a:t>
            </a:r>
          </a:p>
          <a:p>
            <a:r>
              <a:rPr lang="en-GB" sz="2800" dirty="0" smtClean="0"/>
              <a:t>Approval chains still too long – some approvers not able to use system or not doing their part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9331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Leave Manager Plus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072639"/>
            <a:ext cx="8753475" cy="4025537"/>
          </a:xfrm>
        </p:spPr>
        <p:txBody>
          <a:bodyPr/>
          <a:lstStyle/>
          <a:p>
            <a:r>
              <a:rPr lang="en-GB" sz="2800" dirty="0" smtClean="0"/>
              <a:t>Leave Manager Plus specification written by GOR</a:t>
            </a:r>
          </a:p>
          <a:p>
            <a:r>
              <a:rPr lang="en-GB" sz="2800" dirty="0" smtClean="0"/>
              <a:t>Approved events added into Intrepid</a:t>
            </a:r>
          </a:p>
          <a:p>
            <a:r>
              <a:rPr lang="en-GB" sz="2800" dirty="0" smtClean="0"/>
              <a:t>Full entitlements added into system</a:t>
            </a:r>
          </a:p>
          <a:p>
            <a:r>
              <a:rPr lang="en-GB" sz="2800" dirty="0" smtClean="0"/>
              <a:t>‘Wasted’ applications not permitted</a:t>
            </a:r>
          </a:p>
          <a:p>
            <a:r>
              <a:rPr lang="en-GB" sz="2800" dirty="0" smtClean="0"/>
              <a:t>‘Exception’ approvers (TPDs) added to Intrepid</a:t>
            </a:r>
          </a:p>
          <a:p>
            <a:r>
              <a:rPr lang="en-GB" sz="2800" dirty="0" smtClean="0"/>
              <a:t>Engagement with TPDs, Trusts before rollout</a:t>
            </a:r>
          </a:p>
          <a:p>
            <a:r>
              <a:rPr lang="en-GB" sz="2800" dirty="0" smtClean="0"/>
              <a:t>Approval chains reviewed and simplified</a:t>
            </a:r>
          </a:p>
          <a:p>
            <a:r>
              <a:rPr lang="en-GB" sz="2800" dirty="0" smtClean="0"/>
              <a:t>Leave Manager Plus rolled out in August 2014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2256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Leave Manager Plus Experiences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4918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8274504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Leave Manager Plus Experiences (1)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r>
              <a:rPr lang="en-GB" sz="2800" dirty="0" smtClean="0"/>
              <a:t>Teething problems – approval chain data quality</a:t>
            </a:r>
          </a:p>
          <a:p>
            <a:r>
              <a:rPr lang="en-GB" sz="2800" dirty="0" smtClean="0"/>
              <a:t>Simplified approval chains eventually took off</a:t>
            </a:r>
          </a:p>
          <a:p>
            <a:r>
              <a:rPr lang="en-GB" sz="2800" dirty="0" smtClean="0"/>
              <a:t>No HEE staff approving applications!</a:t>
            </a:r>
          </a:p>
          <a:p>
            <a:r>
              <a:rPr lang="en-GB" sz="2800" dirty="0" smtClean="0"/>
              <a:t>Exception approvers added to chains and only needed for ‘exception applications’ – less admin for HEE and better service to trainees</a:t>
            </a:r>
          </a:p>
          <a:p>
            <a:r>
              <a:rPr lang="en-GB" sz="2800" dirty="0" smtClean="0"/>
              <a:t>Some issues with trainees not understanding the system of blocking ‘wasted’ applications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4414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8379399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Leave Manager Plus Experiences (2)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r>
              <a:rPr lang="en-GB" sz="2800" dirty="0" smtClean="0"/>
              <a:t>Single system for trainees – choosing from the School’s list of approved events now </a:t>
            </a:r>
            <a:r>
              <a:rPr lang="en-GB" sz="2800" i="1" dirty="0" smtClean="0"/>
              <a:t>within</a:t>
            </a:r>
            <a:r>
              <a:rPr lang="en-GB" sz="2800" dirty="0" smtClean="0"/>
              <a:t> Intrepid</a:t>
            </a:r>
          </a:p>
          <a:p>
            <a:r>
              <a:rPr lang="en-GB" sz="2800" dirty="0" smtClean="0"/>
              <a:t>Full entitlements recorded in Intrepid – internal and external leave so trainees could apply for local teaching using internal allowance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dirty="0" smtClean="0"/>
              <a:t>Overall better experience for trainees</a:t>
            </a:r>
          </a:p>
          <a:p>
            <a:r>
              <a:rPr lang="en-GB" sz="2800" dirty="0" smtClean="0"/>
              <a:t>Administratively efficient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552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Engagement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683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Engagement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r>
              <a:rPr lang="en-GB" dirty="0" smtClean="0"/>
              <a:t>Presentations at School inductions</a:t>
            </a:r>
          </a:p>
          <a:p>
            <a:r>
              <a:rPr lang="en-GB" dirty="0" smtClean="0"/>
              <a:t>Feedback at School Board meetings</a:t>
            </a:r>
          </a:p>
          <a:p>
            <a:r>
              <a:rPr lang="en-GB" dirty="0"/>
              <a:t>Meetings with CSL and Rota Co-ordinators</a:t>
            </a:r>
          </a:p>
          <a:p>
            <a:r>
              <a:rPr lang="en-GB" dirty="0" smtClean="0"/>
              <a:t>Reporting </a:t>
            </a:r>
            <a:r>
              <a:rPr lang="en-GB" dirty="0" smtClean="0"/>
              <a:t>on activity to Trust/HEE Tariff Group</a:t>
            </a:r>
          </a:p>
          <a:p>
            <a:r>
              <a:rPr lang="en-GB" dirty="0" smtClean="0"/>
              <a:t>Aim for 24 hour turnaround on CSL queries</a:t>
            </a:r>
          </a:p>
          <a:p>
            <a:r>
              <a:rPr lang="en-GB" dirty="0" smtClean="0"/>
              <a:t>Continued work with Schools on ‘differential’ entitlements and internal/external days split</a:t>
            </a:r>
          </a:p>
          <a:p>
            <a:r>
              <a:rPr lang="en-GB" dirty="0" smtClean="0"/>
              <a:t>Top-slicing </a:t>
            </a:r>
            <a:r>
              <a:rPr lang="en-GB" dirty="0" smtClean="0"/>
              <a:t>of trainee allocation by Schools to deliver local teaching more </a:t>
            </a:r>
            <a:r>
              <a:rPr lang="en-GB" dirty="0" smtClean="0"/>
              <a:t>economically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17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Challenges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683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Challenges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1776537"/>
            <a:ext cx="8753475" cy="4025537"/>
          </a:xfrm>
        </p:spPr>
        <p:txBody>
          <a:bodyPr/>
          <a:lstStyle/>
          <a:p>
            <a:r>
              <a:rPr lang="en-GB" sz="2800" dirty="0" smtClean="0"/>
              <a:t>Quality of data on Intrepid – significantly improved</a:t>
            </a:r>
          </a:p>
          <a:p>
            <a:r>
              <a:rPr lang="en-GB" sz="2800" dirty="0" smtClean="0"/>
              <a:t>Key tasks are seasonal (entitlements/logins)</a:t>
            </a:r>
          </a:p>
          <a:p>
            <a:r>
              <a:rPr lang="en-GB" sz="2800" dirty="0" smtClean="0"/>
              <a:t>Some batch work on Intrepid is still clunky</a:t>
            </a:r>
          </a:p>
          <a:p>
            <a:r>
              <a:rPr lang="en-GB" sz="2800" dirty="0" smtClean="0"/>
              <a:t>Parts of Leave Manager still feel a bit clunky for trainees – plans to streamline further for August</a:t>
            </a:r>
          </a:p>
          <a:p>
            <a:r>
              <a:rPr lang="en-GB" sz="2800" dirty="0" smtClean="0"/>
              <a:t>Trust rota software may mean trainees apply twice</a:t>
            </a:r>
            <a:endParaRPr lang="en-GB" sz="2800" dirty="0" smtClean="0">
              <a:sym typeface="Wingdings" panose="05000000000000000000" pitchFamily="2" charset="2"/>
            </a:endParaRPr>
          </a:p>
          <a:p>
            <a:r>
              <a:rPr lang="en-GB" sz="2800" dirty="0" smtClean="0">
                <a:sym typeface="Wingdings" panose="05000000000000000000" pitchFamily="2" charset="2"/>
              </a:rPr>
              <a:t>‘Hanging’ applications</a:t>
            </a:r>
            <a:endParaRPr lang="en-GB" sz="2800" dirty="0" smtClean="0"/>
          </a:p>
          <a:p>
            <a:r>
              <a:rPr lang="en-GB" sz="2800" dirty="0" smtClean="0"/>
              <a:t>Staff </a:t>
            </a:r>
            <a:r>
              <a:rPr lang="en-GB" sz="2800" dirty="0"/>
              <a:t>resourcing issues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28833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Achievements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1889760"/>
            <a:ext cx="8437790" cy="30327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Study Leave in the East Midlands </a:t>
            </a:r>
            <a:br>
              <a:rPr lang="en-GB" sz="6000" b="1" dirty="0" smtClean="0">
                <a:solidFill>
                  <a:schemeClr val="tx2"/>
                </a:solidFill>
              </a:rPr>
            </a:br>
            <a:r>
              <a:rPr lang="en-GB" sz="6000" b="1" dirty="0" smtClean="0">
                <a:solidFill>
                  <a:schemeClr val="tx2"/>
                </a:solidFill>
              </a:rPr>
              <a:t>before 2013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3948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Achievements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r>
              <a:rPr lang="en-GB" i="1" dirty="0" smtClean="0"/>
              <a:t>CSL</a:t>
            </a:r>
            <a:r>
              <a:rPr lang="en-GB" dirty="0" smtClean="0"/>
              <a:t> was a good idea!</a:t>
            </a:r>
          </a:p>
          <a:p>
            <a:r>
              <a:rPr lang="en-GB" dirty="0" smtClean="0"/>
              <a:t>One single system for all trainees</a:t>
            </a:r>
          </a:p>
          <a:p>
            <a:r>
              <a:rPr lang="en-GB" dirty="0" smtClean="0"/>
              <a:t>Schools more engaged with Study Leave</a:t>
            </a:r>
          </a:p>
          <a:p>
            <a:r>
              <a:rPr lang="en-GB" dirty="0" smtClean="0"/>
              <a:t>Transparency – budget utilisation, Intrepid records</a:t>
            </a:r>
          </a:p>
          <a:p>
            <a:r>
              <a:rPr lang="en-GB" dirty="0" smtClean="0"/>
              <a:t>Roll out of Leave Manager Plus to more fully meet the needs of CSL (not just SL)</a:t>
            </a:r>
          </a:p>
          <a:p>
            <a:r>
              <a:rPr lang="en-GB" dirty="0" smtClean="0"/>
              <a:t>Overall service to stakeholders is very good</a:t>
            </a:r>
          </a:p>
          <a:p>
            <a:r>
              <a:rPr lang="en-GB" dirty="0" smtClean="0"/>
              <a:t>Excellent relationships with Trusts, Schools, </a:t>
            </a:r>
            <a:r>
              <a:rPr lang="en-GB" dirty="0" err="1" smtClean="0"/>
              <a:t>Hicom</a:t>
            </a:r>
            <a:endParaRPr lang="en-GB" dirty="0" smtClean="0"/>
          </a:p>
          <a:p>
            <a:r>
              <a:rPr lang="en-GB" dirty="0" smtClean="0"/>
              <a:t>Administratively efficient – 1.6 WTE staff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2332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0057" y="1025526"/>
            <a:ext cx="7889543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Mailbox activity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*Administrator on leav</a:t>
            </a:r>
            <a:r>
              <a:rPr lang="en-GB" sz="1800" dirty="0" smtClean="0"/>
              <a:t>e for two weeks</a:t>
            </a:r>
            <a:endParaRPr lang="en-GB" sz="1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87214"/>
              </p:ext>
            </p:extLst>
          </p:nvPr>
        </p:nvGraphicFramePr>
        <p:xfrm>
          <a:off x="466724" y="1854200"/>
          <a:ext cx="828103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45"/>
                <a:gridCol w="2760345"/>
                <a:gridCol w="27603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Emails</a:t>
                      </a:r>
                      <a:r>
                        <a:rPr lang="en-GB" baseline="0" dirty="0" smtClean="0"/>
                        <a:t> Processed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Emails</a:t>
                      </a:r>
                      <a:r>
                        <a:rPr lang="en-GB" baseline="0" dirty="0" smtClean="0"/>
                        <a:t> Sent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601</a:t>
                      </a:r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(unreliable</a:t>
                      </a:r>
                      <a:r>
                        <a:rPr lang="en-GB" baseline="0" dirty="0" smtClean="0"/>
                        <a:t> data – HEE.nhs.uk migration)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234*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171*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893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729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Key Learning and Recommendations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8753474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Key Learning/Recommendations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4" y="2179319"/>
            <a:ext cx="8753475" cy="4025537"/>
          </a:xfrm>
        </p:spPr>
        <p:txBody>
          <a:bodyPr/>
          <a:lstStyle/>
          <a:p>
            <a:r>
              <a:rPr lang="en-GB" sz="2800" dirty="0" smtClean="0"/>
              <a:t>Early engagement – DMEs, MEMs, Schools, </a:t>
            </a:r>
            <a:br>
              <a:rPr lang="en-GB" sz="2800" dirty="0" smtClean="0"/>
            </a:br>
            <a:r>
              <a:rPr lang="en-GB" sz="2800" dirty="0" smtClean="0"/>
              <a:t>Rota Co-ordinators and trainee reps</a:t>
            </a:r>
          </a:p>
          <a:p>
            <a:r>
              <a:rPr lang="en-GB" sz="2800" dirty="0" smtClean="0"/>
              <a:t>Agree approved events with Schools</a:t>
            </a:r>
          </a:p>
          <a:p>
            <a:r>
              <a:rPr lang="en-GB" sz="2800" dirty="0" smtClean="0"/>
              <a:t>Agree budgets and any planned variance</a:t>
            </a:r>
          </a:p>
          <a:p>
            <a:r>
              <a:rPr lang="en-GB" sz="2800" dirty="0" smtClean="0"/>
              <a:t>Don’t rush roll-out</a:t>
            </a:r>
          </a:p>
          <a:p>
            <a:r>
              <a:rPr lang="en-GB" sz="2800" dirty="0" smtClean="0"/>
              <a:t>Keep things simple!  Don’t over-complicate!</a:t>
            </a:r>
          </a:p>
          <a:p>
            <a:r>
              <a:rPr lang="en-GB" sz="2800" dirty="0" smtClean="0"/>
              <a:t>Undertake a thorough pilo</a:t>
            </a:r>
            <a:r>
              <a:rPr lang="en-GB" sz="2800" dirty="0" smtClean="0"/>
              <a:t>t and use findings</a:t>
            </a:r>
            <a:endParaRPr lang="en-GB" sz="2800" dirty="0" smtClean="0"/>
          </a:p>
          <a:p>
            <a:r>
              <a:rPr lang="en-GB" sz="2800" dirty="0" smtClean="0"/>
              <a:t>‘Over-resource’ in early stages to manage queries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307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99360"/>
            <a:ext cx="8437790" cy="2423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chemeClr val="tx2"/>
                </a:solidFill>
              </a:rPr>
              <a:t>Thank you for your time</a:t>
            </a: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Questions?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98320" y="3688080"/>
            <a:ext cx="5638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7839075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Study Leave before 2013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057400"/>
            <a:ext cx="8570595" cy="4053840"/>
          </a:xfrm>
        </p:spPr>
        <p:txBody>
          <a:bodyPr/>
          <a:lstStyle/>
          <a:p>
            <a:r>
              <a:rPr lang="en-GB" sz="2800" dirty="0" smtClean="0"/>
              <a:t>Paper-based application/approvals process</a:t>
            </a:r>
          </a:p>
          <a:p>
            <a:r>
              <a:rPr lang="en-GB" sz="2800" dirty="0" smtClean="0"/>
              <a:t>Trust-specific – various </a:t>
            </a:r>
            <a:r>
              <a:rPr lang="en-GB" sz="2800" dirty="0" smtClean="0"/>
              <a:t>forms around the region</a:t>
            </a:r>
            <a:endParaRPr lang="en-GB" sz="2800" dirty="0" smtClean="0"/>
          </a:p>
          <a:p>
            <a:r>
              <a:rPr lang="en-GB" sz="2800" dirty="0" smtClean="0"/>
              <a:t>Pro-rata entitlement for four or six month jobs</a:t>
            </a:r>
          </a:p>
          <a:p>
            <a:r>
              <a:rPr lang="en-GB" sz="2800" dirty="0" smtClean="0"/>
              <a:t>Incomplete record of leave taken</a:t>
            </a:r>
          </a:p>
          <a:p>
            <a:r>
              <a:rPr lang="en-GB" sz="2800" dirty="0" smtClean="0"/>
              <a:t>Lack of clarity about budget utilisation</a:t>
            </a:r>
          </a:p>
          <a:p>
            <a:r>
              <a:rPr lang="en-GB" sz="2800" dirty="0" smtClean="0"/>
              <a:t>Lack of strategic focus on purpose of Study Leave</a:t>
            </a:r>
          </a:p>
          <a:p>
            <a:r>
              <a:rPr lang="en-GB" sz="2800" dirty="0" smtClean="0"/>
              <a:t>Overarching policy from ‘Deanery’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321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7839075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Reasons for Change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118360"/>
            <a:ext cx="7839075" cy="3703319"/>
          </a:xfrm>
        </p:spPr>
        <p:txBody>
          <a:bodyPr/>
          <a:lstStyle/>
          <a:p>
            <a:r>
              <a:rPr lang="en-GB" sz="2800" dirty="0" smtClean="0"/>
              <a:t>To link Study </a:t>
            </a:r>
            <a:r>
              <a:rPr lang="en-GB" sz="2800" dirty="0" smtClean="0"/>
              <a:t>Leave to </a:t>
            </a:r>
            <a:r>
              <a:rPr lang="en-GB" sz="2800" dirty="0" smtClean="0"/>
              <a:t>Royal College </a:t>
            </a:r>
            <a:r>
              <a:rPr lang="en-GB" sz="2800" dirty="0" smtClean="0"/>
              <a:t>curricula</a:t>
            </a:r>
            <a:endParaRPr lang="en-GB" sz="2800" dirty="0" smtClean="0"/>
          </a:p>
          <a:p>
            <a:r>
              <a:rPr lang="en-GB" sz="2800" dirty="0" smtClean="0"/>
              <a:t>More ownership by Schools</a:t>
            </a:r>
          </a:p>
          <a:p>
            <a:r>
              <a:rPr lang="en-GB" sz="2800" dirty="0" smtClean="0"/>
              <a:t>Better experience for trainees</a:t>
            </a:r>
          </a:p>
          <a:p>
            <a:r>
              <a:rPr lang="en-GB" sz="2800" dirty="0" smtClean="0"/>
              <a:t>Annualised entitlements</a:t>
            </a:r>
          </a:p>
          <a:p>
            <a:r>
              <a:rPr lang="en-GB" sz="2800" dirty="0" smtClean="0"/>
              <a:t>Improved utilisation of the budget</a:t>
            </a:r>
          </a:p>
          <a:p>
            <a:r>
              <a:rPr lang="en-GB" sz="2800" dirty="0" smtClean="0"/>
              <a:t>Introduction of ‘differential’ entitlements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0270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225040"/>
            <a:ext cx="8437790" cy="303276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Introduction of </a:t>
            </a:r>
            <a:r>
              <a:rPr lang="en-GB" sz="5400" b="1" i="1" dirty="0" smtClean="0">
                <a:solidFill>
                  <a:schemeClr val="tx2"/>
                </a:solidFill>
              </a:rPr>
              <a:t>Curriculum </a:t>
            </a:r>
            <a:r>
              <a:rPr lang="en-GB" sz="5400" b="1" dirty="0" smtClean="0">
                <a:solidFill>
                  <a:schemeClr val="tx2"/>
                </a:solidFill>
              </a:rPr>
              <a:t>Study Leave</a:t>
            </a: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0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5" y="1025526"/>
            <a:ext cx="7839075" cy="679449"/>
          </a:xfrm>
        </p:spPr>
        <p:txBody>
          <a:bodyPr/>
          <a:lstStyle/>
          <a:p>
            <a:r>
              <a:rPr lang="en-GB" i="1" dirty="0" smtClean="0">
                <a:solidFill>
                  <a:schemeClr val="tx2"/>
                </a:solidFill>
              </a:rPr>
              <a:t>Curriculum</a:t>
            </a:r>
            <a:r>
              <a:rPr lang="en-GB" dirty="0" smtClean="0">
                <a:solidFill>
                  <a:schemeClr val="tx2"/>
                </a:solidFill>
              </a:rPr>
              <a:t> Study Leave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148840"/>
            <a:ext cx="8616315" cy="3703319"/>
          </a:xfrm>
        </p:spPr>
        <p:txBody>
          <a:bodyPr/>
          <a:lstStyle/>
          <a:p>
            <a:r>
              <a:rPr lang="en-GB" sz="2800" dirty="0" smtClean="0"/>
              <a:t>Years of discussions and planning!</a:t>
            </a:r>
          </a:p>
          <a:p>
            <a:r>
              <a:rPr lang="en-GB" sz="2800" dirty="0" smtClean="0"/>
              <a:t>Engagement with Schools and Trusts</a:t>
            </a:r>
          </a:p>
          <a:p>
            <a:r>
              <a:rPr lang="en-GB" sz="2800" dirty="0" smtClean="0"/>
              <a:t>List of ‘approved events’ linked to curricula</a:t>
            </a:r>
          </a:p>
          <a:p>
            <a:r>
              <a:rPr lang="en-GB" sz="2800" dirty="0" smtClean="0"/>
              <a:t>Entitlements reviewed</a:t>
            </a:r>
          </a:p>
          <a:p>
            <a:r>
              <a:rPr lang="en-GB" sz="2800" dirty="0" smtClean="0"/>
              <a:t>More transparency</a:t>
            </a:r>
          </a:p>
          <a:p>
            <a:r>
              <a:rPr lang="en-GB" sz="2800" dirty="0" smtClean="0"/>
              <a:t>Centralised budget (held at HEE, not Trusts)</a:t>
            </a:r>
          </a:p>
          <a:p>
            <a:r>
              <a:rPr lang="en-GB" sz="2800" dirty="0" smtClean="0"/>
              <a:t>Single online system for applicants and approvers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21074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0524" y="1025526"/>
            <a:ext cx="7839076" cy="67944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Aims of the Project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072640"/>
            <a:ext cx="8387716" cy="4008120"/>
          </a:xfrm>
        </p:spPr>
        <p:txBody>
          <a:bodyPr/>
          <a:lstStyle/>
          <a:p>
            <a:r>
              <a:rPr lang="en-GB" sz="2800" dirty="0" smtClean="0"/>
              <a:t>Centralised system, managed by HEE</a:t>
            </a:r>
          </a:p>
          <a:p>
            <a:r>
              <a:rPr lang="en-GB" sz="2800" dirty="0" smtClean="0"/>
              <a:t>A single </a:t>
            </a:r>
            <a:r>
              <a:rPr lang="en-GB" sz="2800" dirty="0" smtClean="0"/>
              <a:t>system for </a:t>
            </a:r>
            <a:r>
              <a:rPr lang="en-GB" sz="2800" dirty="0" smtClean="0"/>
              <a:t>all trainees and approvers</a:t>
            </a:r>
            <a:endParaRPr lang="en-GB" sz="2800" dirty="0" smtClean="0"/>
          </a:p>
          <a:p>
            <a:r>
              <a:rPr lang="en-GB" sz="2800" dirty="0" smtClean="0"/>
              <a:t>Intrepid Leave Manager introduced</a:t>
            </a:r>
          </a:p>
          <a:p>
            <a:r>
              <a:rPr lang="en-GB" sz="2800" dirty="0" smtClean="0"/>
              <a:t>Funding </a:t>
            </a:r>
            <a:r>
              <a:rPr lang="en-GB" sz="2800" dirty="0"/>
              <a:t>no longer devolved to Trusts</a:t>
            </a:r>
          </a:p>
          <a:p>
            <a:r>
              <a:rPr lang="en-GB" sz="2800" dirty="0" smtClean="0"/>
              <a:t>Approved </a:t>
            </a:r>
            <a:r>
              <a:rPr lang="en-GB" sz="2800" dirty="0" smtClean="0"/>
              <a:t>list of events prepared by Schools</a:t>
            </a:r>
          </a:p>
          <a:p>
            <a:r>
              <a:rPr lang="en-GB" sz="2800" dirty="0" smtClean="0"/>
              <a:t>Administratively efficient – for all involved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19107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0525" y="2407920"/>
            <a:ext cx="843779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tx2"/>
                </a:solidFill>
              </a:rPr>
              <a:t>Pilot</a:t>
            </a: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@NHS_HealthEdEng      </a:t>
            </a:r>
          </a:p>
        </p:txBody>
      </p:sp>
    </p:spTree>
    <p:extLst>
      <p:ext uri="{BB962C8B-B14F-4D97-AF65-F5344CB8AC3E}">
        <p14:creationId xmlns:p14="http://schemas.microsoft.com/office/powerpoint/2010/main" val="480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L Co-ordinator Event March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 Co-ordinator Event March 2016</Template>
  <TotalTime>985</TotalTime>
  <Words>3245</Words>
  <Application>Microsoft Office PowerPoint</Application>
  <PresentationFormat>On-screen Show (4:3)</PresentationFormat>
  <Paragraphs>814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CSL Co-ordinator Event March 2016</vt:lpstr>
      <vt:lpstr>PowerPoint Presentation</vt:lpstr>
      <vt:lpstr>Gerard O’Reilly</vt:lpstr>
      <vt:lpstr>PowerPoint Presentation</vt:lpstr>
      <vt:lpstr>Study Leave before 2013</vt:lpstr>
      <vt:lpstr>Reasons for Change</vt:lpstr>
      <vt:lpstr>PowerPoint Presentation</vt:lpstr>
      <vt:lpstr>Curriculum Study Leave</vt:lpstr>
      <vt:lpstr>Aims of the Project</vt:lpstr>
      <vt:lpstr>PowerPoint Presentation</vt:lpstr>
      <vt:lpstr>Pilot</vt:lpstr>
      <vt:lpstr>Review of pilot</vt:lpstr>
      <vt:lpstr>PowerPoint Presentation</vt:lpstr>
      <vt:lpstr>Preparation</vt:lpstr>
      <vt:lpstr>Application and approval process</vt:lpstr>
      <vt:lpstr>PowerPoint Presentation</vt:lpstr>
      <vt:lpstr>Early difficulties</vt:lpstr>
      <vt:lpstr>Early achievements</vt:lpstr>
      <vt:lpstr>PowerPoint Presentation</vt:lpstr>
      <vt:lpstr>Advent of Leave Manager Plus</vt:lpstr>
      <vt:lpstr>Leave Manager Plus (1)</vt:lpstr>
      <vt:lpstr>Leave Manager Plus (2)</vt:lpstr>
      <vt:lpstr>PowerPoint Presentation</vt:lpstr>
      <vt:lpstr>Leave Manager Plus Experiences (1)</vt:lpstr>
      <vt:lpstr>Leave Manager Plus Experiences (2)</vt:lpstr>
      <vt:lpstr>PowerPoint Presentation</vt:lpstr>
      <vt:lpstr>Engagement</vt:lpstr>
      <vt:lpstr>PowerPoint Presentation</vt:lpstr>
      <vt:lpstr>Challenges</vt:lpstr>
      <vt:lpstr>PowerPoint Presentation</vt:lpstr>
      <vt:lpstr>Achievements</vt:lpstr>
      <vt:lpstr>Mailbox activity</vt:lpstr>
      <vt:lpstr>PowerPoint Presentation</vt:lpstr>
      <vt:lpstr>Key Learning/Recommendations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Montgomery Heather (Q33) NHS East Midlands</dc:creator>
  <cp:lastModifiedBy>Gerard O'Reilly, Head of ESD, HEE (EM)</cp:lastModifiedBy>
  <cp:revision>105</cp:revision>
  <cp:lastPrinted>2017-02-07T09:46:16Z</cp:lastPrinted>
  <dcterms:created xsi:type="dcterms:W3CDTF">2016-03-07T10:55:23Z</dcterms:created>
  <dcterms:modified xsi:type="dcterms:W3CDTF">2017-02-24T17:07:44Z</dcterms:modified>
</cp:coreProperties>
</file>